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5" r:id="rId25"/>
    <p:sldId id="287" r:id="rId26"/>
    <p:sldId id="288" r:id="rId27"/>
    <p:sldId id="289" r:id="rId28"/>
    <p:sldId id="290" r:id="rId29"/>
    <p:sldId id="291" r:id="rId30"/>
    <p:sldId id="292" r:id="rId31"/>
    <p:sldId id="293" r:id="rId32"/>
    <p:sldId id="279" r:id="rId33"/>
    <p:sldId id="303" r:id="rId34"/>
    <p:sldId id="280" r:id="rId35"/>
    <p:sldId id="281" r:id="rId36"/>
    <p:sldId id="282" r:id="rId37"/>
    <p:sldId id="284" r:id="rId38"/>
    <p:sldId id="294" r:id="rId39"/>
    <p:sldId id="295" r:id="rId40"/>
    <p:sldId id="297" r:id="rId41"/>
    <p:sldId id="300" r:id="rId42"/>
    <p:sldId id="301" r:id="rId43"/>
    <p:sldId id="298" r:id="rId44"/>
    <p:sldId id="302" r:id="rId45"/>
    <p:sldId id="296" r:id="rId46"/>
  </p:sldIdLst>
  <p:sldSz cx="12192000" cy="6858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7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5EB28-46B9-4BE4-962E-78B1275C4F03}" type="datetimeFigureOut">
              <a:rPr lang="en-US" smtClean="0"/>
              <a:t>3/4/2024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C62A2-D060-4171-9DBD-B0270B4EC9B9}" type="slidenum">
              <a:rPr lang="en-US" smtClean="0"/>
              <a:t>‹#›</a:t>
            </a:fld>
            <a:endParaRPr lang="en-US" dirty="0"/>
          </a:p>
        </p:txBody>
      </p:sp>
    </p:spTree>
    <p:extLst>
      <p:ext uri="{BB962C8B-B14F-4D97-AF65-F5344CB8AC3E}">
        <p14:creationId xmlns:p14="http://schemas.microsoft.com/office/powerpoint/2010/main" val="3746359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1508.06576.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1508.06576.pdf (arxiv.org)</a:t>
            </a:r>
            <a:endParaRPr lang="en-US" dirty="0"/>
          </a:p>
        </p:txBody>
      </p:sp>
      <p:sp>
        <p:nvSpPr>
          <p:cNvPr id="4" name="Slide Number Placeholder 3"/>
          <p:cNvSpPr>
            <a:spLocks noGrp="1"/>
          </p:cNvSpPr>
          <p:nvPr>
            <p:ph type="sldNum" sz="quarter" idx="5"/>
          </p:nvPr>
        </p:nvSpPr>
        <p:spPr/>
        <p:txBody>
          <a:bodyPr/>
          <a:lstStyle/>
          <a:p>
            <a:fld id="{9E5C62A2-D060-4171-9DBD-B0270B4EC9B9}" type="slidenum">
              <a:rPr lang="en-US" smtClean="0"/>
              <a:t>2</a:t>
            </a:fld>
            <a:endParaRPr lang="en-US" dirty="0"/>
          </a:p>
        </p:txBody>
      </p:sp>
    </p:spTree>
    <p:extLst>
      <p:ext uri="{BB962C8B-B14F-4D97-AF65-F5344CB8AC3E}">
        <p14:creationId xmlns:p14="http://schemas.microsoft.com/office/powerpoint/2010/main" val="2668584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723900" y="2129414"/>
            <a:ext cx="5250872" cy="1304205"/>
          </a:xfrm>
        </p:spPr>
        <p:txBody>
          <a:bodyPr anchor="b">
            <a:normAutofit/>
          </a:bodyPr>
          <a:lstStyle>
            <a:lvl1pPr algn="l">
              <a:defRPr sz="3600" b="1" baseline="0">
                <a:solidFill>
                  <a:srgbClr val="070768"/>
                </a:solidFill>
                <a:latin typeface="Aeonik TRIA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723900" y="3580535"/>
            <a:ext cx="5250873" cy="1655762"/>
          </a:xfrm>
        </p:spPr>
        <p:txBody>
          <a:bodyPr>
            <a:normAutofit/>
          </a:bodyPr>
          <a:lstStyle>
            <a:lvl1pPr marL="0" indent="0" algn="ctr">
              <a:buNone/>
              <a:defRPr sz="2700" b="1">
                <a:solidFill>
                  <a:srgbClr val="CA2126"/>
                </a:solidFill>
                <a:latin typeface="Aeonik T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324169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255353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380882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838200" y="1032380"/>
            <a:ext cx="10515600" cy="703552"/>
          </a:xfrm>
        </p:spPr>
        <p:txBody>
          <a:bodyPr>
            <a:normAutofit/>
          </a:bodyPr>
          <a:lstStyle>
            <a:lvl1pPr>
              <a:defRPr sz="3300" b="1">
                <a:solidFill>
                  <a:srgbClr val="11126E"/>
                </a:solidFill>
                <a:latin typeface="Aeonik TRIA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2400">
                <a:latin typeface="Aeonik TRIAL" panose="020B0503030300000000"/>
              </a:defRPr>
            </a:lvl1pPr>
            <a:lvl2pPr>
              <a:defRPr lang="en-US" sz="2200" kern="1200" dirty="0">
                <a:solidFill>
                  <a:schemeClr val="tx1"/>
                </a:solidFill>
                <a:latin typeface="Aeonik TRIAL" panose="020B0503030300000000"/>
                <a:ea typeface="+mn-ea"/>
                <a:cs typeface="+mn-cs"/>
              </a:defRPr>
            </a:lvl2pPr>
            <a:lvl3pPr>
              <a:defRPr lang="en-US" sz="2000" kern="1200" dirty="0">
                <a:solidFill>
                  <a:schemeClr val="tx1"/>
                </a:solidFill>
                <a:latin typeface="Aeonik TRIAL" panose="020B0503030300000000"/>
                <a:ea typeface="+mn-ea"/>
                <a:cs typeface="+mn-cs"/>
              </a:defRPr>
            </a:lvl3pPr>
            <a:lvl4pPr>
              <a:defRPr lang="en-US" sz="1800" kern="1200" dirty="0">
                <a:solidFill>
                  <a:schemeClr val="tx1"/>
                </a:solidFill>
                <a:latin typeface="Aeonik TRIAL" panose="020B0503030300000000"/>
                <a:ea typeface="+mn-ea"/>
                <a:cs typeface="+mn-cs"/>
              </a:defRPr>
            </a:lvl4pPr>
            <a:lvl5pPr>
              <a:defRPr lang="en-US" sz="1800" kern="1200" dirty="0">
                <a:solidFill>
                  <a:schemeClr val="tx1"/>
                </a:solidFill>
                <a:latin typeface="Aeonik TRIAL" panose="020B050303030000000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120682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831850" y="1709739"/>
            <a:ext cx="10515600" cy="2852737"/>
          </a:xfrm>
        </p:spPr>
        <p:txBody>
          <a:bodyPr anchor="b">
            <a:normAutofit/>
          </a:bodyPr>
          <a:lstStyle>
            <a:lvl1pPr algn="ctr">
              <a:defRPr sz="4400" b="1">
                <a:solidFill>
                  <a:srgbClr val="000061"/>
                </a:solidFill>
                <a:latin typeface="Aeonik TRIA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831850" y="4589464"/>
            <a:ext cx="10515600" cy="1500187"/>
          </a:xfrm>
        </p:spPr>
        <p:txBody>
          <a:bodyPr>
            <a:normAutofit/>
          </a:bodyPr>
          <a:lstStyle>
            <a:lvl1pPr marL="0" indent="0" algn="ctr">
              <a:buNone/>
              <a:defRPr sz="3000" b="0">
                <a:solidFill>
                  <a:srgbClr val="C91D23"/>
                </a:solidFill>
                <a:latin typeface="Aeonik T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135330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584738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1347545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198749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23270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3263142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87FDA9C0-810A-4C2F-B9D8-C87FCA4EA769}" type="datetimeFigureOut">
              <a:rPr lang="en-US" smtClean="0"/>
              <a:t>3/4/2024</a:t>
            </a:fld>
            <a:endParaRPr lang="en-US" dirty="0"/>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F0446A61-E279-461E-BB90-75F28C1D6707}" type="slidenum">
              <a:rPr lang="en-US" smtClean="0"/>
              <a:t>‹#›</a:t>
            </a:fld>
            <a:endParaRPr lang="en-US" dirty="0"/>
          </a:p>
        </p:txBody>
      </p:sp>
    </p:spTree>
    <p:extLst>
      <p:ext uri="{BB962C8B-B14F-4D97-AF65-F5344CB8AC3E}">
        <p14:creationId xmlns:p14="http://schemas.microsoft.com/office/powerpoint/2010/main" val="492160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9C0-810A-4C2F-B9D8-C87FCA4EA769}" type="datetimeFigureOut">
              <a:rPr lang="en-US" smtClean="0"/>
              <a:t>3/4/2024</a:t>
            </a:fld>
            <a:endParaRPr lang="en-US" dirty="0"/>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46A61-E279-461E-BB90-75F28C1D6707}" type="slidenum">
              <a:rPr lang="en-US" smtClean="0"/>
              <a:t>‹#›</a:t>
            </a:fld>
            <a:endParaRPr lang="en-US" dirty="0"/>
          </a:p>
        </p:txBody>
      </p:sp>
    </p:spTree>
    <p:extLst>
      <p:ext uri="{BB962C8B-B14F-4D97-AF65-F5344CB8AC3E}">
        <p14:creationId xmlns:p14="http://schemas.microsoft.com/office/powerpoint/2010/main" val="235922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2DBA-D190-4DCB-B325-0F6FE6B0487B}"/>
              </a:ext>
            </a:extLst>
          </p:cNvPr>
          <p:cNvSpPr>
            <a:spLocks noGrp="1"/>
          </p:cNvSpPr>
          <p:nvPr>
            <p:ph type="ctrTitle"/>
          </p:nvPr>
        </p:nvSpPr>
        <p:spPr/>
        <p:txBody>
          <a:bodyPr/>
          <a:lstStyle/>
          <a:p>
            <a:r>
              <a:rPr lang="en-US" dirty="0"/>
              <a:t>Ch-05 Style Transfer</a:t>
            </a:r>
          </a:p>
        </p:txBody>
      </p:sp>
      <p:sp>
        <p:nvSpPr>
          <p:cNvPr id="3" name="Subtitle 2">
            <a:extLst>
              <a:ext uri="{FF2B5EF4-FFF2-40B4-BE49-F238E27FC236}">
                <a16:creationId xmlns:a16="http://schemas.microsoft.com/office/drawing/2014/main" id="{31C5D95C-A670-4107-9AE9-2F56D714B74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4053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D28-40EF-48DF-A203-22BD5E97897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4784151-B1B9-46B1-AA18-C978930BE09A}"/>
              </a:ext>
            </a:extLst>
          </p:cNvPr>
          <p:cNvSpPr>
            <a:spLocks noGrp="1"/>
          </p:cNvSpPr>
          <p:nvPr>
            <p:ph idx="1"/>
          </p:nvPr>
        </p:nvSpPr>
        <p:spPr/>
        <p:txBody>
          <a:bodyPr/>
          <a:lstStyle/>
          <a:p>
            <a:r>
              <a:rPr lang="en-US" b="1" dirty="0"/>
              <a:t>Layers that are fully connected (FC6, FC7, and FC8):</a:t>
            </a:r>
          </a:p>
          <a:p>
            <a:endParaRPr lang="en-US" dirty="0"/>
          </a:p>
          <a:p>
            <a:r>
              <a:rPr lang="en-US" dirty="0"/>
              <a:t>There are three fully connected layers (FC6, FC7, and FC8) following the convolutional blocks.</a:t>
            </a:r>
          </a:p>
          <a:p>
            <a:r>
              <a:rPr lang="en-US" dirty="0"/>
              <a:t>The FC6 and FC7 layers each contain 4096 neurons and employ ReLU activation functions.</a:t>
            </a:r>
          </a:p>
          <a:p>
            <a:r>
              <a:rPr lang="en-US" dirty="0"/>
              <a:t>The FC8 layer (output layer) contains 1000 neurons with softmax activation, which correspond to the 1000 classes in the ImageNet dataset on which VGG-19 was trained.</a:t>
            </a:r>
          </a:p>
        </p:txBody>
      </p:sp>
    </p:spTree>
    <p:extLst>
      <p:ext uri="{BB962C8B-B14F-4D97-AF65-F5344CB8AC3E}">
        <p14:creationId xmlns:p14="http://schemas.microsoft.com/office/powerpoint/2010/main" val="149598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3D47-5436-4F33-A69A-514ABCFB801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0E2403B-D207-479F-BAAF-70B33D77702F}"/>
              </a:ext>
            </a:extLst>
          </p:cNvPr>
          <p:cNvPicPr>
            <a:picLocks noGrp="1" noChangeAspect="1"/>
          </p:cNvPicPr>
          <p:nvPr>
            <p:ph idx="1"/>
          </p:nvPr>
        </p:nvPicPr>
        <p:blipFill>
          <a:blip r:embed="rId2"/>
          <a:stretch>
            <a:fillRect/>
          </a:stretch>
        </p:blipFill>
        <p:spPr>
          <a:xfrm>
            <a:off x="2345307" y="1825625"/>
            <a:ext cx="7501386" cy="4351338"/>
          </a:xfrm>
        </p:spPr>
      </p:pic>
      <p:pic>
        <p:nvPicPr>
          <p:cNvPr id="7" name="Picture 6">
            <a:extLst>
              <a:ext uri="{FF2B5EF4-FFF2-40B4-BE49-F238E27FC236}">
                <a16:creationId xmlns:a16="http://schemas.microsoft.com/office/drawing/2014/main" id="{407AD92B-D764-46C4-A652-B1DBAE53876B}"/>
              </a:ext>
            </a:extLst>
          </p:cNvPr>
          <p:cNvPicPr>
            <a:picLocks noChangeAspect="1"/>
          </p:cNvPicPr>
          <p:nvPr/>
        </p:nvPicPr>
        <p:blipFill>
          <a:blip r:embed="rId3"/>
          <a:stretch>
            <a:fillRect/>
          </a:stretch>
        </p:blipFill>
        <p:spPr>
          <a:xfrm>
            <a:off x="9294166" y="1844675"/>
            <a:ext cx="552527" cy="1076475"/>
          </a:xfrm>
          <a:prstGeom prst="rect">
            <a:avLst/>
          </a:prstGeom>
        </p:spPr>
      </p:pic>
    </p:spTree>
    <p:extLst>
      <p:ext uri="{BB962C8B-B14F-4D97-AF65-F5344CB8AC3E}">
        <p14:creationId xmlns:p14="http://schemas.microsoft.com/office/powerpoint/2010/main" val="3716834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ADD0-1C4F-4BE0-83DC-BA7528C3D2B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522EB88-4A8D-4819-A7F9-82B0D0A5E0CE}"/>
              </a:ext>
            </a:extLst>
          </p:cNvPr>
          <p:cNvPicPr>
            <a:picLocks noGrp="1" noChangeAspect="1"/>
          </p:cNvPicPr>
          <p:nvPr>
            <p:ph idx="1"/>
          </p:nvPr>
        </p:nvPicPr>
        <p:blipFill>
          <a:blip r:embed="rId2"/>
          <a:stretch>
            <a:fillRect/>
          </a:stretch>
        </p:blipFill>
        <p:spPr>
          <a:xfrm>
            <a:off x="7051458" y="3680337"/>
            <a:ext cx="4172488" cy="2338654"/>
          </a:xfrm>
        </p:spPr>
      </p:pic>
      <p:pic>
        <p:nvPicPr>
          <p:cNvPr id="7" name="Picture 6">
            <a:extLst>
              <a:ext uri="{FF2B5EF4-FFF2-40B4-BE49-F238E27FC236}">
                <a16:creationId xmlns:a16="http://schemas.microsoft.com/office/drawing/2014/main" id="{F7C27460-FCAF-4BFC-90B1-E6B4DB8FCD09}"/>
              </a:ext>
            </a:extLst>
          </p:cNvPr>
          <p:cNvPicPr>
            <a:picLocks noChangeAspect="1"/>
          </p:cNvPicPr>
          <p:nvPr/>
        </p:nvPicPr>
        <p:blipFill>
          <a:blip r:embed="rId3"/>
          <a:stretch>
            <a:fillRect/>
          </a:stretch>
        </p:blipFill>
        <p:spPr>
          <a:xfrm>
            <a:off x="10925175" y="3672717"/>
            <a:ext cx="298771" cy="666765"/>
          </a:xfrm>
          <a:prstGeom prst="rect">
            <a:avLst/>
          </a:prstGeom>
        </p:spPr>
      </p:pic>
      <p:sp>
        <p:nvSpPr>
          <p:cNvPr id="8" name="TextBox 7">
            <a:extLst>
              <a:ext uri="{FF2B5EF4-FFF2-40B4-BE49-F238E27FC236}">
                <a16:creationId xmlns:a16="http://schemas.microsoft.com/office/drawing/2014/main" id="{F385AEEB-7F9F-4CBA-AEBE-95AED0AFDA3C}"/>
              </a:ext>
            </a:extLst>
          </p:cNvPr>
          <p:cNvSpPr txBox="1"/>
          <p:nvPr/>
        </p:nvSpPr>
        <p:spPr>
          <a:xfrm>
            <a:off x="843816" y="2043770"/>
            <a:ext cx="10509984" cy="1569660"/>
          </a:xfrm>
          <a:prstGeom prst="rect">
            <a:avLst/>
          </a:prstGeom>
          <a:noFill/>
        </p:spPr>
        <p:txBody>
          <a:bodyPr wrap="square" rtlCol="0">
            <a:spAutoFit/>
          </a:bodyPr>
          <a:lstStyle/>
          <a:p>
            <a:r>
              <a:rPr lang="en-US" sz="2400" dirty="0"/>
              <a:t> we take some images in them but we feed it through the CNN the </a:t>
            </a:r>
            <a:r>
              <a:rPr lang="en-US" sz="2400" dirty="0" err="1"/>
              <a:t>vgg</a:t>
            </a:r>
            <a:r>
              <a:rPr lang="en-US" sz="2400" dirty="0"/>
              <a:t> not here and we take the feature maps from a certain layer like let's say a comp for one and those future maps are what represents</a:t>
            </a:r>
          </a:p>
          <a:p>
            <a:r>
              <a:rPr lang="en-US" sz="2400" dirty="0"/>
              <a:t>the content of the input image</a:t>
            </a:r>
          </a:p>
        </p:txBody>
      </p:sp>
    </p:spTree>
    <p:extLst>
      <p:ext uri="{BB962C8B-B14F-4D97-AF65-F5344CB8AC3E}">
        <p14:creationId xmlns:p14="http://schemas.microsoft.com/office/powerpoint/2010/main" val="191874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3B0C-39FC-4C19-A133-5B3933E90AC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9A8222B-994A-4F4B-9651-4B231AE284D4}"/>
              </a:ext>
            </a:extLst>
          </p:cNvPr>
          <p:cNvPicPr>
            <a:picLocks noGrp="1" noChangeAspect="1"/>
          </p:cNvPicPr>
          <p:nvPr>
            <p:ph idx="1"/>
          </p:nvPr>
        </p:nvPicPr>
        <p:blipFill>
          <a:blip r:embed="rId2"/>
          <a:stretch>
            <a:fillRect/>
          </a:stretch>
        </p:blipFill>
        <p:spPr>
          <a:xfrm>
            <a:off x="2717658" y="1825625"/>
            <a:ext cx="6756684" cy="4351338"/>
          </a:xfrm>
        </p:spPr>
      </p:pic>
      <p:pic>
        <p:nvPicPr>
          <p:cNvPr id="7" name="Picture 6">
            <a:extLst>
              <a:ext uri="{FF2B5EF4-FFF2-40B4-BE49-F238E27FC236}">
                <a16:creationId xmlns:a16="http://schemas.microsoft.com/office/drawing/2014/main" id="{BE52E2A6-4C02-437A-B33D-F1B4F7283BEE}"/>
              </a:ext>
            </a:extLst>
          </p:cNvPr>
          <p:cNvPicPr>
            <a:picLocks noChangeAspect="1"/>
          </p:cNvPicPr>
          <p:nvPr/>
        </p:nvPicPr>
        <p:blipFill>
          <a:blip r:embed="rId3"/>
          <a:stretch>
            <a:fillRect/>
          </a:stretch>
        </p:blipFill>
        <p:spPr>
          <a:xfrm>
            <a:off x="9372601" y="1825625"/>
            <a:ext cx="101742" cy="1076475"/>
          </a:xfrm>
          <a:prstGeom prst="rect">
            <a:avLst/>
          </a:prstGeom>
        </p:spPr>
      </p:pic>
    </p:spTree>
    <p:extLst>
      <p:ext uri="{BB962C8B-B14F-4D97-AF65-F5344CB8AC3E}">
        <p14:creationId xmlns:p14="http://schemas.microsoft.com/office/powerpoint/2010/main" val="404381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721C-A801-4351-9E75-D041BD91B5B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CA054FE-D33E-451F-98CB-35DDEF63A28C}"/>
              </a:ext>
            </a:extLst>
          </p:cNvPr>
          <p:cNvPicPr>
            <a:picLocks noGrp="1" noChangeAspect="1"/>
          </p:cNvPicPr>
          <p:nvPr>
            <p:ph idx="1"/>
          </p:nvPr>
        </p:nvPicPr>
        <p:blipFill>
          <a:blip r:embed="rId2"/>
          <a:stretch>
            <a:fillRect/>
          </a:stretch>
        </p:blipFill>
        <p:spPr>
          <a:xfrm>
            <a:off x="2353849" y="1825625"/>
            <a:ext cx="7484302" cy="4351338"/>
          </a:xfrm>
        </p:spPr>
      </p:pic>
      <p:pic>
        <p:nvPicPr>
          <p:cNvPr id="7" name="Picture 6">
            <a:extLst>
              <a:ext uri="{FF2B5EF4-FFF2-40B4-BE49-F238E27FC236}">
                <a16:creationId xmlns:a16="http://schemas.microsoft.com/office/drawing/2014/main" id="{4A61E184-904E-47FD-82A8-2860CDEB29A6}"/>
              </a:ext>
            </a:extLst>
          </p:cNvPr>
          <p:cNvPicPr>
            <a:picLocks noChangeAspect="1"/>
          </p:cNvPicPr>
          <p:nvPr/>
        </p:nvPicPr>
        <p:blipFill>
          <a:blip r:embed="rId3"/>
          <a:stretch>
            <a:fillRect/>
          </a:stretch>
        </p:blipFill>
        <p:spPr>
          <a:xfrm>
            <a:off x="9285624" y="1825625"/>
            <a:ext cx="552527" cy="1076475"/>
          </a:xfrm>
          <a:prstGeom prst="rect">
            <a:avLst/>
          </a:prstGeom>
        </p:spPr>
      </p:pic>
    </p:spTree>
    <p:extLst>
      <p:ext uri="{BB962C8B-B14F-4D97-AF65-F5344CB8AC3E}">
        <p14:creationId xmlns:p14="http://schemas.microsoft.com/office/powerpoint/2010/main" val="55993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BF56-8DC0-499F-B9BD-98AC2DCD927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861445C-743F-410E-ABFE-F324A15A1180}"/>
              </a:ext>
            </a:extLst>
          </p:cNvPr>
          <p:cNvPicPr>
            <a:picLocks noGrp="1" noChangeAspect="1"/>
          </p:cNvPicPr>
          <p:nvPr>
            <p:ph idx="1"/>
          </p:nvPr>
        </p:nvPicPr>
        <p:blipFill>
          <a:blip r:embed="rId2"/>
          <a:stretch>
            <a:fillRect/>
          </a:stretch>
        </p:blipFill>
        <p:spPr>
          <a:xfrm>
            <a:off x="3095206" y="2062686"/>
            <a:ext cx="6001588" cy="3877216"/>
          </a:xfrm>
        </p:spPr>
      </p:pic>
    </p:spTree>
    <p:extLst>
      <p:ext uri="{BB962C8B-B14F-4D97-AF65-F5344CB8AC3E}">
        <p14:creationId xmlns:p14="http://schemas.microsoft.com/office/powerpoint/2010/main" val="427889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9D20-A0FA-4FB9-B1C0-514B74E3634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7E69C81-95A0-4A4A-B0D8-268A814F4298}"/>
              </a:ext>
            </a:extLst>
          </p:cNvPr>
          <p:cNvPicPr>
            <a:picLocks noGrp="1" noChangeAspect="1"/>
          </p:cNvPicPr>
          <p:nvPr>
            <p:ph idx="1"/>
          </p:nvPr>
        </p:nvPicPr>
        <p:blipFill>
          <a:blip r:embed="rId2"/>
          <a:stretch>
            <a:fillRect/>
          </a:stretch>
        </p:blipFill>
        <p:spPr>
          <a:xfrm>
            <a:off x="2175920" y="2015054"/>
            <a:ext cx="7754432" cy="3972479"/>
          </a:xfrm>
        </p:spPr>
      </p:pic>
      <p:pic>
        <p:nvPicPr>
          <p:cNvPr id="7" name="Picture 6">
            <a:extLst>
              <a:ext uri="{FF2B5EF4-FFF2-40B4-BE49-F238E27FC236}">
                <a16:creationId xmlns:a16="http://schemas.microsoft.com/office/drawing/2014/main" id="{52178A42-1AAD-49A7-BEF3-7E44D26991AE}"/>
              </a:ext>
            </a:extLst>
          </p:cNvPr>
          <p:cNvPicPr>
            <a:picLocks noChangeAspect="1"/>
          </p:cNvPicPr>
          <p:nvPr/>
        </p:nvPicPr>
        <p:blipFill>
          <a:blip r:embed="rId3"/>
          <a:stretch>
            <a:fillRect/>
          </a:stretch>
        </p:blipFill>
        <p:spPr>
          <a:xfrm>
            <a:off x="8753475" y="2015054"/>
            <a:ext cx="1176877" cy="1076475"/>
          </a:xfrm>
          <a:prstGeom prst="rect">
            <a:avLst/>
          </a:prstGeom>
        </p:spPr>
      </p:pic>
    </p:spTree>
    <p:extLst>
      <p:ext uri="{BB962C8B-B14F-4D97-AF65-F5344CB8AC3E}">
        <p14:creationId xmlns:p14="http://schemas.microsoft.com/office/powerpoint/2010/main" val="131549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BD74F-7CAC-42D4-ACD2-24A72E3C9E1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2C758A5-6460-48B8-B2A0-44659882BC31}"/>
              </a:ext>
            </a:extLst>
          </p:cNvPr>
          <p:cNvPicPr>
            <a:picLocks noGrp="1" noChangeAspect="1"/>
          </p:cNvPicPr>
          <p:nvPr>
            <p:ph idx="1"/>
          </p:nvPr>
        </p:nvPicPr>
        <p:blipFill>
          <a:blip r:embed="rId2"/>
          <a:stretch>
            <a:fillRect/>
          </a:stretch>
        </p:blipFill>
        <p:spPr>
          <a:xfrm>
            <a:off x="3107247" y="1825625"/>
            <a:ext cx="5977505" cy="4351338"/>
          </a:xfrm>
        </p:spPr>
      </p:pic>
    </p:spTree>
    <p:extLst>
      <p:ext uri="{BB962C8B-B14F-4D97-AF65-F5344CB8AC3E}">
        <p14:creationId xmlns:p14="http://schemas.microsoft.com/office/powerpoint/2010/main" val="427438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4358-923A-4C86-B370-E02854A9D97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6B033A4-17F3-40CD-A51E-2A3612D367E6}"/>
              </a:ext>
            </a:extLst>
          </p:cNvPr>
          <p:cNvPicPr>
            <a:picLocks noGrp="1" noChangeAspect="1"/>
          </p:cNvPicPr>
          <p:nvPr>
            <p:ph idx="1"/>
          </p:nvPr>
        </p:nvPicPr>
        <p:blipFill>
          <a:blip r:embed="rId2"/>
          <a:stretch>
            <a:fillRect/>
          </a:stretch>
        </p:blipFill>
        <p:spPr>
          <a:xfrm>
            <a:off x="3002543" y="1825625"/>
            <a:ext cx="6186913" cy="4351338"/>
          </a:xfrm>
        </p:spPr>
      </p:pic>
    </p:spTree>
    <p:extLst>
      <p:ext uri="{BB962C8B-B14F-4D97-AF65-F5344CB8AC3E}">
        <p14:creationId xmlns:p14="http://schemas.microsoft.com/office/powerpoint/2010/main" val="2748712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E48E-3B02-41E0-9F47-050F37C97AD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59E8E4D-CEE0-4179-AB10-E3533CB76647}"/>
              </a:ext>
            </a:extLst>
          </p:cNvPr>
          <p:cNvPicPr>
            <a:picLocks noGrp="1" noChangeAspect="1"/>
          </p:cNvPicPr>
          <p:nvPr>
            <p:ph idx="1"/>
          </p:nvPr>
        </p:nvPicPr>
        <p:blipFill>
          <a:blip r:embed="rId2"/>
          <a:stretch>
            <a:fillRect/>
          </a:stretch>
        </p:blipFill>
        <p:spPr>
          <a:xfrm>
            <a:off x="3059973" y="1825625"/>
            <a:ext cx="6072053" cy="4351338"/>
          </a:xfrm>
        </p:spPr>
      </p:pic>
    </p:spTree>
    <p:extLst>
      <p:ext uri="{BB962C8B-B14F-4D97-AF65-F5344CB8AC3E}">
        <p14:creationId xmlns:p14="http://schemas.microsoft.com/office/powerpoint/2010/main" val="204115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1F32-DF17-4ABE-ABAD-8472DE822752}"/>
              </a:ext>
            </a:extLst>
          </p:cNvPr>
          <p:cNvSpPr>
            <a:spLocks noGrp="1"/>
          </p:cNvSpPr>
          <p:nvPr>
            <p:ph type="title"/>
          </p:nvPr>
        </p:nvSpPr>
        <p:spPr/>
        <p:txBody>
          <a:bodyPr/>
          <a:lstStyle/>
          <a:p>
            <a:r>
              <a:rPr lang="en-US" dirty="0"/>
              <a:t> Neural Style Transfer </a:t>
            </a:r>
          </a:p>
        </p:txBody>
      </p:sp>
      <p:sp>
        <p:nvSpPr>
          <p:cNvPr id="3" name="Content Placeholder 2">
            <a:extLst>
              <a:ext uri="{FF2B5EF4-FFF2-40B4-BE49-F238E27FC236}">
                <a16:creationId xmlns:a16="http://schemas.microsoft.com/office/drawing/2014/main" id="{BA8F3C0E-DA68-431F-952A-92F526CD92DD}"/>
              </a:ext>
            </a:extLst>
          </p:cNvPr>
          <p:cNvSpPr>
            <a:spLocks noGrp="1"/>
          </p:cNvSpPr>
          <p:nvPr>
            <p:ph idx="1"/>
          </p:nvPr>
        </p:nvSpPr>
        <p:spPr/>
        <p:txBody>
          <a:bodyPr/>
          <a:lstStyle/>
          <a:p>
            <a:r>
              <a:rPr lang="en-US" dirty="0"/>
              <a:t>Neural style transfer is an optimization technique used to take two images, a content image and a style reference image (such as an artwork by a famous painter), and blend them so the output image looks like the content image, but “painted” in the style of the style reference image. </a:t>
            </a:r>
          </a:p>
        </p:txBody>
      </p:sp>
      <p:pic>
        <p:nvPicPr>
          <p:cNvPr id="1026" name="Picture 2">
            <a:extLst>
              <a:ext uri="{FF2B5EF4-FFF2-40B4-BE49-F238E27FC236}">
                <a16:creationId xmlns:a16="http://schemas.microsoft.com/office/drawing/2014/main" id="{CE921D52-7F90-45DC-A77D-AA765412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286" y="3363484"/>
            <a:ext cx="7023428" cy="281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8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FDC4-B0C1-415D-B378-D73AB589525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2821D8D-6E09-4364-BA19-FD6AB2B77410}"/>
              </a:ext>
            </a:extLst>
          </p:cNvPr>
          <p:cNvPicPr>
            <a:picLocks noGrp="1" noChangeAspect="1"/>
          </p:cNvPicPr>
          <p:nvPr>
            <p:ph idx="1"/>
          </p:nvPr>
        </p:nvPicPr>
        <p:blipFill>
          <a:blip r:embed="rId2"/>
          <a:stretch>
            <a:fillRect/>
          </a:stretch>
        </p:blipFill>
        <p:spPr>
          <a:xfrm>
            <a:off x="2064384" y="1825625"/>
            <a:ext cx="8063232" cy="4351338"/>
          </a:xfrm>
        </p:spPr>
      </p:pic>
    </p:spTree>
    <p:extLst>
      <p:ext uri="{BB962C8B-B14F-4D97-AF65-F5344CB8AC3E}">
        <p14:creationId xmlns:p14="http://schemas.microsoft.com/office/powerpoint/2010/main" val="1906395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22A7-1BE8-4337-82F3-6117AC5AB7A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CFBF749-58CC-47FB-A35C-D41D6B514089}"/>
              </a:ext>
            </a:extLst>
          </p:cNvPr>
          <p:cNvPicPr>
            <a:picLocks noGrp="1" noChangeAspect="1"/>
          </p:cNvPicPr>
          <p:nvPr>
            <p:ph idx="1"/>
          </p:nvPr>
        </p:nvPicPr>
        <p:blipFill>
          <a:blip r:embed="rId2"/>
          <a:stretch>
            <a:fillRect/>
          </a:stretch>
        </p:blipFill>
        <p:spPr>
          <a:xfrm>
            <a:off x="6762748" y="4484602"/>
            <a:ext cx="3846951" cy="1854286"/>
          </a:xfrm>
        </p:spPr>
      </p:pic>
      <p:pic>
        <p:nvPicPr>
          <p:cNvPr id="7" name="Picture 6">
            <a:extLst>
              <a:ext uri="{FF2B5EF4-FFF2-40B4-BE49-F238E27FC236}">
                <a16:creationId xmlns:a16="http://schemas.microsoft.com/office/drawing/2014/main" id="{5407DCCC-3C3C-4D54-B28E-93D4CD1D6939}"/>
              </a:ext>
            </a:extLst>
          </p:cNvPr>
          <p:cNvPicPr>
            <a:picLocks noChangeAspect="1"/>
          </p:cNvPicPr>
          <p:nvPr/>
        </p:nvPicPr>
        <p:blipFill>
          <a:blip r:embed="rId3"/>
          <a:stretch>
            <a:fillRect/>
          </a:stretch>
        </p:blipFill>
        <p:spPr>
          <a:xfrm>
            <a:off x="10227548" y="4475999"/>
            <a:ext cx="389375" cy="499202"/>
          </a:xfrm>
          <a:prstGeom prst="rect">
            <a:avLst/>
          </a:prstGeom>
        </p:spPr>
      </p:pic>
      <p:sp>
        <p:nvSpPr>
          <p:cNvPr id="8" name="TextBox 7">
            <a:extLst>
              <a:ext uri="{FF2B5EF4-FFF2-40B4-BE49-F238E27FC236}">
                <a16:creationId xmlns:a16="http://schemas.microsoft.com/office/drawing/2014/main" id="{C05ADE8C-374A-459F-9C45-04C960CAE4E8}"/>
              </a:ext>
            </a:extLst>
          </p:cNvPr>
          <p:cNvSpPr txBox="1"/>
          <p:nvPr/>
        </p:nvSpPr>
        <p:spPr>
          <a:xfrm>
            <a:off x="838200" y="1930057"/>
            <a:ext cx="10515600" cy="1631216"/>
          </a:xfrm>
          <a:prstGeom prst="rect">
            <a:avLst/>
          </a:prstGeom>
          <a:noFill/>
        </p:spPr>
        <p:txBody>
          <a:bodyPr wrap="square" rtlCol="0">
            <a:spAutoFit/>
          </a:bodyPr>
          <a:lstStyle/>
          <a:p>
            <a:r>
              <a:rPr lang="en-US" sz="2000" dirty="0"/>
              <a:t>we capture the style of an image so how do we find its style representation so we have this styled image input style image we feed it through this </a:t>
            </a:r>
            <a:r>
              <a:rPr lang="en-US" sz="2000" dirty="0" err="1"/>
              <a:t>vgg</a:t>
            </a:r>
            <a:r>
              <a:rPr lang="en-US" sz="2000" dirty="0"/>
              <a:t> net </a:t>
            </a:r>
          </a:p>
          <a:p>
            <a:r>
              <a:rPr lang="en-US" sz="2000" dirty="0"/>
              <a:t>and we get a set of feature maps this time taking those from starting from layer conv 1 1 and going through layer and what we do is we construct this feature space over these feature maps using something called Gram transform so we create Gram matrices</a:t>
            </a:r>
          </a:p>
        </p:txBody>
      </p:sp>
    </p:spTree>
    <p:extLst>
      <p:ext uri="{BB962C8B-B14F-4D97-AF65-F5344CB8AC3E}">
        <p14:creationId xmlns:p14="http://schemas.microsoft.com/office/powerpoint/2010/main" val="234280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5BD5-03A2-40F9-BDD8-0E36159C45C3}"/>
              </a:ext>
            </a:extLst>
          </p:cNvPr>
          <p:cNvSpPr>
            <a:spLocks noGrp="1"/>
          </p:cNvSpPr>
          <p:nvPr>
            <p:ph type="title"/>
          </p:nvPr>
        </p:nvSpPr>
        <p:spPr/>
        <p:txBody>
          <a:bodyPr/>
          <a:lstStyle/>
          <a:p>
            <a:r>
              <a:rPr lang="en-US" dirty="0"/>
              <a:t>Gram Matrices</a:t>
            </a:r>
          </a:p>
        </p:txBody>
      </p:sp>
      <p:pic>
        <p:nvPicPr>
          <p:cNvPr id="5" name="Content Placeholder 4">
            <a:extLst>
              <a:ext uri="{FF2B5EF4-FFF2-40B4-BE49-F238E27FC236}">
                <a16:creationId xmlns:a16="http://schemas.microsoft.com/office/drawing/2014/main" id="{23DB34D2-F146-4AF1-8660-DA8CF218B8B2}"/>
              </a:ext>
            </a:extLst>
          </p:cNvPr>
          <p:cNvPicPr>
            <a:picLocks noGrp="1" noChangeAspect="1"/>
          </p:cNvPicPr>
          <p:nvPr>
            <p:ph idx="1"/>
          </p:nvPr>
        </p:nvPicPr>
        <p:blipFill>
          <a:blip r:embed="rId2"/>
          <a:stretch>
            <a:fillRect/>
          </a:stretch>
        </p:blipFill>
        <p:spPr>
          <a:xfrm>
            <a:off x="1397318" y="1825625"/>
            <a:ext cx="9397363" cy="4351338"/>
          </a:xfrm>
        </p:spPr>
      </p:pic>
      <p:pic>
        <p:nvPicPr>
          <p:cNvPr id="7" name="Picture 6">
            <a:extLst>
              <a:ext uri="{FF2B5EF4-FFF2-40B4-BE49-F238E27FC236}">
                <a16:creationId xmlns:a16="http://schemas.microsoft.com/office/drawing/2014/main" id="{D9DB37C3-37C5-433C-9AA9-C5521897DDF2}"/>
              </a:ext>
            </a:extLst>
          </p:cNvPr>
          <p:cNvPicPr>
            <a:picLocks noChangeAspect="1"/>
          </p:cNvPicPr>
          <p:nvPr/>
        </p:nvPicPr>
        <p:blipFill>
          <a:blip r:embed="rId3"/>
          <a:stretch>
            <a:fillRect/>
          </a:stretch>
        </p:blipFill>
        <p:spPr>
          <a:xfrm>
            <a:off x="9641995" y="1825625"/>
            <a:ext cx="1152686" cy="1171739"/>
          </a:xfrm>
          <a:prstGeom prst="rect">
            <a:avLst/>
          </a:prstGeom>
        </p:spPr>
      </p:pic>
    </p:spTree>
    <p:extLst>
      <p:ext uri="{BB962C8B-B14F-4D97-AF65-F5344CB8AC3E}">
        <p14:creationId xmlns:p14="http://schemas.microsoft.com/office/powerpoint/2010/main" val="113921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F671-12FC-413B-ACFD-F660AB4A417A}"/>
              </a:ext>
            </a:extLst>
          </p:cNvPr>
          <p:cNvSpPr>
            <a:spLocks noGrp="1"/>
          </p:cNvSpPr>
          <p:nvPr>
            <p:ph type="title"/>
          </p:nvPr>
        </p:nvSpPr>
        <p:spPr/>
        <p:txBody>
          <a:bodyPr/>
          <a:lstStyle/>
          <a:p>
            <a:r>
              <a:rPr lang="en-US" dirty="0"/>
              <a:t>What is Gram matrix?</a:t>
            </a:r>
          </a:p>
        </p:txBody>
      </p:sp>
      <p:sp>
        <p:nvSpPr>
          <p:cNvPr id="3" name="Content Placeholder 2">
            <a:extLst>
              <a:ext uri="{FF2B5EF4-FFF2-40B4-BE49-F238E27FC236}">
                <a16:creationId xmlns:a16="http://schemas.microsoft.com/office/drawing/2014/main" id="{8C364A40-B261-43A9-8934-2CE3CB901D19}"/>
              </a:ext>
            </a:extLst>
          </p:cNvPr>
          <p:cNvSpPr>
            <a:spLocks noGrp="1"/>
          </p:cNvSpPr>
          <p:nvPr>
            <p:ph idx="1"/>
          </p:nvPr>
        </p:nvSpPr>
        <p:spPr/>
        <p:txBody>
          <a:bodyPr/>
          <a:lstStyle/>
          <a:p>
            <a:r>
              <a:rPr lang="en-US" dirty="0"/>
              <a:t>Given a set V of m vectors ,the Gram matrix G is the matrix of all possible inner products of V</a:t>
            </a:r>
          </a:p>
        </p:txBody>
      </p:sp>
      <p:pic>
        <p:nvPicPr>
          <p:cNvPr id="5" name="Picture 4">
            <a:extLst>
              <a:ext uri="{FF2B5EF4-FFF2-40B4-BE49-F238E27FC236}">
                <a16:creationId xmlns:a16="http://schemas.microsoft.com/office/drawing/2014/main" id="{0E300B50-6F15-4BF2-A342-B7BA256E399B}"/>
              </a:ext>
            </a:extLst>
          </p:cNvPr>
          <p:cNvPicPr>
            <a:picLocks noChangeAspect="1"/>
          </p:cNvPicPr>
          <p:nvPr/>
        </p:nvPicPr>
        <p:blipFill>
          <a:blip r:embed="rId2"/>
          <a:stretch>
            <a:fillRect/>
          </a:stretch>
        </p:blipFill>
        <p:spPr>
          <a:xfrm>
            <a:off x="5886449" y="3919449"/>
            <a:ext cx="4743959" cy="2347207"/>
          </a:xfrm>
          <a:prstGeom prst="rect">
            <a:avLst/>
          </a:prstGeom>
        </p:spPr>
      </p:pic>
      <p:pic>
        <p:nvPicPr>
          <p:cNvPr id="7" name="Picture 6">
            <a:extLst>
              <a:ext uri="{FF2B5EF4-FFF2-40B4-BE49-F238E27FC236}">
                <a16:creationId xmlns:a16="http://schemas.microsoft.com/office/drawing/2014/main" id="{7417E0A0-4F1A-449D-8873-0ED19345423A}"/>
              </a:ext>
            </a:extLst>
          </p:cNvPr>
          <p:cNvPicPr>
            <a:picLocks noChangeAspect="1"/>
          </p:cNvPicPr>
          <p:nvPr/>
        </p:nvPicPr>
        <p:blipFill>
          <a:blip r:embed="rId3"/>
          <a:stretch>
            <a:fillRect/>
          </a:stretch>
        </p:blipFill>
        <p:spPr>
          <a:xfrm>
            <a:off x="9658350" y="3919449"/>
            <a:ext cx="972058" cy="690815"/>
          </a:xfrm>
          <a:prstGeom prst="rect">
            <a:avLst/>
          </a:prstGeom>
        </p:spPr>
      </p:pic>
    </p:spTree>
    <p:extLst>
      <p:ext uri="{BB962C8B-B14F-4D97-AF65-F5344CB8AC3E}">
        <p14:creationId xmlns:p14="http://schemas.microsoft.com/office/powerpoint/2010/main" val="328279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A628-6AE3-4DB4-AA56-C83AFC15AC20}"/>
              </a:ext>
            </a:extLst>
          </p:cNvPr>
          <p:cNvSpPr>
            <a:spLocks noGrp="1"/>
          </p:cNvSpPr>
          <p:nvPr>
            <p:ph type="title"/>
          </p:nvPr>
        </p:nvSpPr>
        <p:spPr/>
        <p:txBody>
          <a:bodyPr/>
          <a:lstStyle/>
          <a:p>
            <a:r>
              <a:rPr lang="en-US" dirty="0"/>
              <a:t>Style loss representations</a:t>
            </a:r>
          </a:p>
        </p:txBody>
      </p:sp>
      <p:pic>
        <p:nvPicPr>
          <p:cNvPr id="5" name="Content Placeholder 4">
            <a:extLst>
              <a:ext uri="{FF2B5EF4-FFF2-40B4-BE49-F238E27FC236}">
                <a16:creationId xmlns:a16="http://schemas.microsoft.com/office/drawing/2014/main" id="{D9A755AC-2BEC-4B22-A33D-43AF38909DD8}"/>
              </a:ext>
            </a:extLst>
          </p:cNvPr>
          <p:cNvPicPr>
            <a:picLocks noGrp="1" noChangeAspect="1"/>
          </p:cNvPicPr>
          <p:nvPr>
            <p:ph idx="1"/>
          </p:nvPr>
        </p:nvPicPr>
        <p:blipFill>
          <a:blip r:embed="rId2"/>
          <a:stretch>
            <a:fillRect/>
          </a:stretch>
        </p:blipFill>
        <p:spPr>
          <a:xfrm>
            <a:off x="737668" y="2100825"/>
            <a:ext cx="7440063" cy="3724795"/>
          </a:xfrm>
        </p:spPr>
      </p:pic>
      <p:pic>
        <p:nvPicPr>
          <p:cNvPr id="6" name="Content Placeholder 4">
            <a:extLst>
              <a:ext uri="{FF2B5EF4-FFF2-40B4-BE49-F238E27FC236}">
                <a16:creationId xmlns:a16="http://schemas.microsoft.com/office/drawing/2014/main" id="{6850D2A7-86D2-4E4F-A230-D47C3668250B}"/>
              </a:ext>
            </a:extLst>
          </p:cNvPr>
          <p:cNvPicPr>
            <a:picLocks noChangeAspect="1"/>
          </p:cNvPicPr>
          <p:nvPr/>
        </p:nvPicPr>
        <p:blipFill>
          <a:blip r:embed="rId3"/>
          <a:stretch>
            <a:fillRect/>
          </a:stretch>
        </p:blipFill>
        <p:spPr>
          <a:xfrm>
            <a:off x="8372006" y="2653363"/>
            <a:ext cx="3362794" cy="2057687"/>
          </a:xfrm>
          <a:prstGeom prst="rect">
            <a:avLst/>
          </a:prstGeom>
        </p:spPr>
      </p:pic>
      <p:pic>
        <p:nvPicPr>
          <p:cNvPr id="8" name="Picture 7">
            <a:extLst>
              <a:ext uri="{FF2B5EF4-FFF2-40B4-BE49-F238E27FC236}">
                <a16:creationId xmlns:a16="http://schemas.microsoft.com/office/drawing/2014/main" id="{8105D5C0-5E73-4754-A606-256FCF43C687}"/>
              </a:ext>
            </a:extLst>
          </p:cNvPr>
          <p:cNvPicPr>
            <a:picLocks noChangeAspect="1"/>
          </p:cNvPicPr>
          <p:nvPr/>
        </p:nvPicPr>
        <p:blipFill>
          <a:blip r:embed="rId4"/>
          <a:stretch>
            <a:fillRect/>
          </a:stretch>
        </p:blipFill>
        <p:spPr>
          <a:xfrm>
            <a:off x="7025045" y="2100825"/>
            <a:ext cx="1152686" cy="1171739"/>
          </a:xfrm>
          <a:prstGeom prst="rect">
            <a:avLst/>
          </a:prstGeom>
        </p:spPr>
      </p:pic>
    </p:spTree>
    <p:extLst>
      <p:ext uri="{BB962C8B-B14F-4D97-AF65-F5344CB8AC3E}">
        <p14:creationId xmlns:p14="http://schemas.microsoft.com/office/powerpoint/2010/main" val="84285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8081-C4EB-4246-BA48-43481237DA3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6FB7376B-DA3B-41F8-9DC5-34702304CBA5}"/>
              </a:ext>
            </a:extLst>
          </p:cNvPr>
          <p:cNvPicPr>
            <a:picLocks noGrp="1" noChangeAspect="1"/>
          </p:cNvPicPr>
          <p:nvPr>
            <p:ph idx="1"/>
          </p:nvPr>
        </p:nvPicPr>
        <p:blipFill>
          <a:blip r:embed="rId2"/>
          <a:stretch>
            <a:fillRect/>
          </a:stretch>
        </p:blipFill>
        <p:spPr>
          <a:xfrm>
            <a:off x="2633179" y="1848343"/>
            <a:ext cx="6925642" cy="4305901"/>
          </a:xfrm>
        </p:spPr>
      </p:pic>
      <p:pic>
        <p:nvPicPr>
          <p:cNvPr id="7" name="Picture 6">
            <a:extLst>
              <a:ext uri="{FF2B5EF4-FFF2-40B4-BE49-F238E27FC236}">
                <a16:creationId xmlns:a16="http://schemas.microsoft.com/office/drawing/2014/main" id="{9EBD1CD8-D5E3-462A-9118-2B2A85191544}"/>
              </a:ext>
            </a:extLst>
          </p:cNvPr>
          <p:cNvPicPr>
            <a:picLocks noChangeAspect="1"/>
          </p:cNvPicPr>
          <p:nvPr/>
        </p:nvPicPr>
        <p:blipFill>
          <a:blip r:embed="rId3"/>
          <a:stretch>
            <a:fillRect/>
          </a:stretch>
        </p:blipFill>
        <p:spPr>
          <a:xfrm>
            <a:off x="8406135" y="5305425"/>
            <a:ext cx="1152686" cy="848819"/>
          </a:xfrm>
          <a:prstGeom prst="rect">
            <a:avLst/>
          </a:prstGeom>
        </p:spPr>
      </p:pic>
    </p:spTree>
    <p:extLst>
      <p:ext uri="{BB962C8B-B14F-4D97-AF65-F5344CB8AC3E}">
        <p14:creationId xmlns:p14="http://schemas.microsoft.com/office/powerpoint/2010/main" val="3137883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FD8E-BACF-4B75-B3C1-25A753A3527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EDFBDC6-A4CF-4F9D-BC9E-A83B1E974EF8}"/>
              </a:ext>
            </a:extLst>
          </p:cNvPr>
          <p:cNvPicPr>
            <a:picLocks noGrp="1" noChangeAspect="1"/>
          </p:cNvPicPr>
          <p:nvPr>
            <p:ph idx="1"/>
          </p:nvPr>
        </p:nvPicPr>
        <p:blipFill>
          <a:blip r:embed="rId2"/>
          <a:stretch>
            <a:fillRect/>
          </a:stretch>
        </p:blipFill>
        <p:spPr>
          <a:xfrm>
            <a:off x="2743179" y="1825625"/>
            <a:ext cx="6705641" cy="4351338"/>
          </a:xfrm>
        </p:spPr>
      </p:pic>
      <p:pic>
        <p:nvPicPr>
          <p:cNvPr id="7" name="Picture 6">
            <a:extLst>
              <a:ext uri="{FF2B5EF4-FFF2-40B4-BE49-F238E27FC236}">
                <a16:creationId xmlns:a16="http://schemas.microsoft.com/office/drawing/2014/main" id="{6F195789-686A-436B-B6CC-C77096CEB98A}"/>
              </a:ext>
            </a:extLst>
          </p:cNvPr>
          <p:cNvPicPr>
            <a:picLocks noChangeAspect="1"/>
          </p:cNvPicPr>
          <p:nvPr/>
        </p:nvPicPr>
        <p:blipFill>
          <a:blip r:embed="rId3"/>
          <a:stretch>
            <a:fillRect/>
          </a:stretch>
        </p:blipFill>
        <p:spPr>
          <a:xfrm>
            <a:off x="8296134" y="5248275"/>
            <a:ext cx="1152686" cy="928688"/>
          </a:xfrm>
          <a:prstGeom prst="rect">
            <a:avLst/>
          </a:prstGeom>
        </p:spPr>
      </p:pic>
    </p:spTree>
    <p:extLst>
      <p:ext uri="{BB962C8B-B14F-4D97-AF65-F5344CB8AC3E}">
        <p14:creationId xmlns:p14="http://schemas.microsoft.com/office/powerpoint/2010/main" val="22599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2349-EA8F-43AB-BF1C-69D017B21D7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DC74214-3F04-409B-BD7B-6E294741A004}"/>
              </a:ext>
            </a:extLst>
          </p:cNvPr>
          <p:cNvPicPr>
            <a:picLocks noGrp="1" noChangeAspect="1"/>
          </p:cNvPicPr>
          <p:nvPr>
            <p:ph idx="1"/>
          </p:nvPr>
        </p:nvPicPr>
        <p:blipFill>
          <a:blip r:embed="rId2"/>
          <a:stretch>
            <a:fillRect/>
          </a:stretch>
        </p:blipFill>
        <p:spPr>
          <a:xfrm>
            <a:off x="2661483" y="1825625"/>
            <a:ext cx="6869033" cy="4351338"/>
          </a:xfrm>
        </p:spPr>
      </p:pic>
      <p:pic>
        <p:nvPicPr>
          <p:cNvPr id="7" name="Picture 6">
            <a:extLst>
              <a:ext uri="{FF2B5EF4-FFF2-40B4-BE49-F238E27FC236}">
                <a16:creationId xmlns:a16="http://schemas.microsoft.com/office/drawing/2014/main" id="{EF57EFCD-591E-4092-A93E-A21EAB3F34F9}"/>
              </a:ext>
            </a:extLst>
          </p:cNvPr>
          <p:cNvPicPr>
            <a:picLocks noChangeAspect="1"/>
          </p:cNvPicPr>
          <p:nvPr/>
        </p:nvPicPr>
        <p:blipFill>
          <a:blip r:embed="rId3"/>
          <a:stretch>
            <a:fillRect/>
          </a:stretch>
        </p:blipFill>
        <p:spPr>
          <a:xfrm>
            <a:off x="8415930" y="5122069"/>
            <a:ext cx="1114586" cy="1054894"/>
          </a:xfrm>
          <a:prstGeom prst="rect">
            <a:avLst/>
          </a:prstGeom>
        </p:spPr>
      </p:pic>
    </p:spTree>
    <p:extLst>
      <p:ext uri="{BB962C8B-B14F-4D97-AF65-F5344CB8AC3E}">
        <p14:creationId xmlns:p14="http://schemas.microsoft.com/office/powerpoint/2010/main" val="2102689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F04E-FB78-4FC6-B3BA-A5FE776D8A3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C1F33E4-D4C4-47A9-82D6-82E7B1723930}"/>
              </a:ext>
            </a:extLst>
          </p:cNvPr>
          <p:cNvPicPr>
            <a:picLocks noGrp="1" noChangeAspect="1"/>
          </p:cNvPicPr>
          <p:nvPr>
            <p:ph idx="1"/>
          </p:nvPr>
        </p:nvPicPr>
        <p:blipFill>
          <a:blip r:embed="rId2"/>
          <a:stretch>
            <a:fillRect/>
          </a:stretch>
        </p:blipFill>
        <p:spPr>
          <a:xfrm>
            <a:off x="2701206" y="1825625"/>
            <a:ext cx="6789588" cy="4351338"/>
          </a:xfrm>
        </p:spPr>
      </p:pic>
      <p:pic>
        <p:nvPicPr>
          <p:cNvPr id="7" name="Picture 6">
            <a:extLst>
              <a:ext uri="{FF2B5EF4-FFF2-40B4-BE49-F238E27FC236}">
                <a16:creationId xmlns:a16="http://schemas.microsoft.com/office/drawing/2014/main" id="{5F8C4C05-C9A8-4260-8F97-831E51F93D16}"/>
              </a:ext>
            </a:extLst>
          </p:cNvPr>
          <p:cNvPicPr>
            <a:picLocks noChangeAspect="1"/>
          </p:cNvPicPr>
          <p:nvPr/>
        </p:nvPicPr>
        <p:blipFill>
          <a:blip r:embed="rId3"/>
          <a:stretch>
            <a:fillRect/>
          </a:stretch>
        </p:blipFill>
        <p:spPr>
          <a:xfrm>
            <a:off x="8338108" y="5343525"/>
            <a:ext cx="1152686" cy="833438"/>
          </a:xfrm>
          <a:prstGeom prst="rect">
            <a:avLst/>
          </a:prstGeom>
        </p:spPr>
      </p:pic>
    </p:spTree>
    <p:extLst>
      <p:ext uri="{BB962C8B-B14F-4D97-AF65-F5344CB8AC3E}">
        <p14:creationId xmlns:p14="http://schemas.microsoft.com/office/powerpoint/2010/main" val="40613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5E42-EABC-4A88-A9E2-7386CDFCF4B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0882809-58B6-4625-AD80-EAA89FB9DDB3}"/>
              </a:ext>
            </a:extLst>
          </p:cNvPr>
          <p:cNvPicPr>
            <a:picLocks noGrp="1" noChangeAspect="1"/>
          </p:cNvPicPr>
          <p:nvPr>
            <p:ph idx="1"/>
          </p:nvPr>
        </p:nvPicPr>
        <p:blipFill>
          <a:blip r:embed="rId2"/>
          <a:stretch>
            <a:fillRect/>
          </a:stretch>
        </p:blipFill>
        <p:spPr>
          <a:xfrm>
            <a:off x="3409575" y="2034107"/>
            <a:ext cx="5372850" cy="3934374"/>
          </a:xfrm>
        </p:spPr>
      </p:pic>
    </p:spTree>
    <p:extLst>
      <p:ext uri="{BB962C8B-B14F-4D97-AF65-F5344CB8AC3E}">
        <p14:creationId xmlns:p14="http://schemas.microsoft.com/office/powerpoint/2010/main" val="335211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EFCF-FAF8-4E73-8D24-44336DA9E228}"/>
              </a:ext>
            </a:extLst>
          </p:cNvPr>
          <p:cNvSpPr>
            <a:spLocks noGrp="1"/>
          </p:cNvSpPr>
          <p:nvPr>
            <p:ph type="title"/>
          </p:nvPr>
        </p:nvSpPr>
        <p:spPr/>
        <p:txBody>
          <a:bodyPr/>
          <a:lstStyle/>
          <a:p>
            <a:r>
              <a:rPr lang="en-US" dirty="0"/>
              <a:t>Style transfer task</a:t>
            </a:r>
          </a:p>
        </p:txBody>
      </p:sp>
      <p:pic>
        <p:nvPicPr>
          <p:cNvPr id="5" name="Content Placeholder 4">
            <a:extLst>
              <a:ext uri="{FF2B5EF4-FFF2-40B4-BE49-F238E27FC236}">
                <a16:creationId xmlns:a16="http://schemas.microsoft.com/office/drawing/2014/main" id="{851844E4-1870-490C-8A15-119C00ACBBB1}"/>
              </a:ext>
            </a:extLst>
          </p:cNvPr>
          <p:cNvPicPr>
            <a:picLocks noGrp="1" noChangeAspect="1"/>
          </p:cNvPicPr>
          <p:nvPr>
            <p:ph idx="1"/>
          </p:nvPr>
        </p:nvPicPr>
        <p:blipFill>
          <a:blip r:embed="rId2"/>
          <a:stretch>
            <a:fillRect/>
          </a:stretch>
        </p:blipFill>
        <p:spPr>
          <a:xfrm>
            <a:off x="1495914" y="1825625"/>
            <a:ext cx="9200171" cy="4351338"/>
          </a:xfrm>
        </p:spPr>
      </p:pic>
      <p:pic>
        <p:nvPicPr>
          <p:cNvPr id="7" name="Picture 6">
            <a:extLst>
              <a:ext uri="{FF2B5EF4-FFF2-40B4-BE49-F238E27FC236}">
                <a16:creationId xmlns:a16="http://schemas.microsoft.com/office/drawing/2014/main" id="{31C49E1E-AA84-4B99-BE8A-C51C4E444777}"/>
              </a:ext>
            </a:extLst>
          </p:cNvPr>
          <p:cNvPicPr>
            <a:picLocks noChangeAspect="1"/>
          </p:cNvPicPr>
          <p:nvPr/>
        </p:nvPicPr>
        <p:blipFill>
          <a:blip r:embed="rId3"/>
          <a:stretch>
            <a:fillRect/>
          </a:stretch>
        </p:blipFill>
        <p:spPr>
          <a:xfrm>
            <a:off x="8257345" y="1825625"/>
            <a:ext cx="2438740" cy="1076475"/>
          </a:xfrm>
          <a:prstGeom prst="rect">
            <a:avLst/>
          </a:prstGeom>
        </p:spPr>
      </p:pic>
      <p:pic>
        <p:nvPicPr>
          <p:cNvPr id="9" name="Picture 8">
            <a:extLst>
              <a:ext uri="{FF2B5EF4-FFF2-40B4-BE49-F238E27FC236}">
                <a16:creationId xmlns:a16="http://schemas.microsoft.com/office/drawing/2014/main" id="{9198FE6F-4D5E-40E1-B09E-AAFE45B1438D}"/>
              </a:ext>
            </a:extLst>
          </p:cNvPr>
          <p:cNvPicPr>
            <a:picLocks noChangeAspect="1"/>
          </p:cNvPicPr>
          <p:nvPr/>
        </p:nvPicPr>
        <p:blipFill>
          <a:blip r:embed="rId3"/>
          <a:stretch>
            <a:fillRect/>
          </a:stretch>
        </p:blipFill>
        <p:spPr>
          <a:xfrm>
            <a:off x="8257345" y="2119797"/>
            <a:ext cx="2438740" cy="1076475"/>
          </a:xfrm>
          <a:prstGeom prst="rect">
            <a:avLst/>
          </a:prstGeom>
        </p:spPr>
      </p:pic>
    </p:spTree>
    <p:extLst>
      <p:ext uri="{BB962C8B-B14F-4D97-AF65-F5344CB8AC3E}">
        <p14:creationId xmlns:p14="http://schemas.microsoft.com/office/powerpoint/2010/main" val="1292569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A0DE-16B8-40B3-A8B3-B76E6965D7E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F33FD75-2DC7-482C-85C9-5584C18A43F2}"/>
              </a:ext>
            </a:extLst>
          </p:cNvPr>
          <p:cNvPicPr>
            <a:picLocks noGrp="1" noChangeAspect="1"/>
          </p:cNvPicPr>
          <p:nvPr>
            <p:ph idx="1"/>
          </p:nvPr>
        </p:nvPicPr>
        <p:blipFill>
          <a:blip r:embed="rId2"/>
          <a:stretch>
            <a:fillRect/>
          </a:stretch>
        </p:blipFill>
        <p:spPr>
          <a:xfrm>
            <a:off x="3519128" y="2057923"/>
            <a:ext cx="5153744" cy="3886742"/>
          </a:xfrm>
        </p:spPr>
      </p:pic>
    </p:spTree>
    <p:extLst>
      <p:ext uri="{BB962C8B-B14F-4D97-AF65-F5344CB8AC3E}">
        <p14:creationId xmlns:p14="http://schemas.microsoft.com/office/powerpoint/2010/main" val="128467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9065-C06E-4432-B6B0-D7E878AF334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2C55E17-C8D6-445E-8143-42B6056EECB0}"/>
              </a:ext>
            </a:extLst>
          </p:cNvPr>
          <p:cNvPicPr>
            <a:picLocks noGrp="1" noChangeAspect="1"/>
          </p:cNvPicPr>
          <p:nvPr>
            <p:ph idx="1"/>
          </p:nvPr>
        </p:nvPicPr>
        <p:blipFill>
          <a:blip r:embed="rId2"/>
          <a:stretch>
            <a:fillRect/>
          </a:stretch>
        </p:blipFill>
        <p:spPr>
          <a:xfrm>
            <a:off x="3433391" y="1953133"/>
            <a:ext cx="5325218" cy="4096322"/>
          </a:xfrm>
        </p:spPr>
      </p:pic>
    </p:spTree>
    <p:extLst>
      <p:ext uri="{BB962C8B-B14F-4D97-AF65-F5344CB8AC3E}">
        <p14:creationId xmlns:p14="http://schemas.microsoft.com/office/powerpoint/2010/main" val="1916860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2C54-0DBA-49A6-AE93-26FDCBB170B3}"/>
              </a:ext>
            </a:extLst>
          </p:cNvPr>
          <p:cNvSpPr>
            <a:spLocks noGrp="1"/>
          </p:cNvSpPr>
          <p:nvPr>
            <p:ph type="title"/>
          </p:nvPr>
        </p:nvSpPr>
        <p:spPr/>
        <p:txBody>
          <a:bodyPr/>
          <a:lstStyle/>
          <a:p>
            <a:r>
              <a:rPr lang="en-US" dirty="0"/>
              <a:t>Feedforward method</a:t>
            </a:r>
          </a:p>
        </p:txBody>
      </p:sp>
      <p:sp>
        <p:nvSpPr>
          <p:cNvPr id="3" name="Content Placeholder 2">
            <a:extLst>
              <a:ext uri="{FF2B5EF4-FFF2-40B4-BE49-F238E27FC236}">
                <a16:creationId xmlns:a16="http://schemas.microsoft.com/office/drawing/2014/main" id="{5161A98C-44F1-41D1-9A2D-C5E3D311EA4B}"/>
              </a:ext>
            </a:extLst>
          </p:cNvPr>
          <p:cNvSpPr>
            <a:spLocks noGrp="1"/>
          </p:cNvSpPr>
          <p:nvPr>
            <p:ph idx="1"/>
          </p:nvPr>
        </p:nvSpPr>
        <p:spPr/>
        <p:txBody>
          <a:bodyPr/>
          <a:lstStyle/>
          <a:p>
            <a:r>
              <a:rPr lang="en-US" dirty="0"/>
              <a:t>Use feedforward CNN instead of optimization algorithm(speed)</a:t>
            </a:r>
          </a:p>
        </p:txBody>
      </p:sp>
      <p:pic>
        <p:nvPicPr>
          <p:cNvPr id="5" name="Picture 4">
            <a:extLst>
              <a:ext uri="{FF2B5EF4-FFF2-40B4-BE49-F238E27FC236}">
                <a16:creationId xmlns:a16="http://schemas.microsoft.com/office/drawing/2014/main" id="{5E5FEE1E-479C-4785-A3D7-AC0C5E2D2D50}"/>
              </a:ext>
            </a:extLst>
          </p:cNvPr>
          <p:cNvPicPr>
            <a:picLocks noChangeAspect="1"/>
          </p:cNvPicPr>
          <p:nvPr/>
        </p:nvPicPr>
        <p:blipFill rotWithShape="1">
          <a:blip r:embed="rId2"/>
          <a:srcRect b="717"/>
          <a:stretch/>
        </p:blipFill>
        <p:spPr>
          <a:xfrm>
            <a:off x="838200" y="2581872"/>
            <a:ext cx="5516264" cy="1975842"/>
          </a:xfrm>
          <a:prstGeom prst="rect">
            <a:avLst/>
          </a:prstGeom>
        </p:spPr>
      </p:pic>
      <p:pic>
        <p:nvPicPr>
          <p:cNvPr id="7" name="Picture 6">
            <a:extLst>
              <a:ext uri="{FF2B5EF4-FFF2-40B4-BE49-F238E27FC236}">
                <a16:creationId xmlns:a16="http://schemas.microsoft.com/office/drawing/2014/main" id="{CD990804-70D0-4271-B24E-BF47B1E23895}"/>
              </a:ext>
            </a:extLst>
          </p:cNvPr>
          <p:cNvPicPr>
            <a:picLocks noChangeAspect="1"/>
          </p:cNvPicPr>
          <p:nvPr/>
        </p:nvPicPr>
        <p:blipFill>
          <a:blip r:embed="rId3"/>
          <a:stretch>
            <a:fillRect/>
          </a:stretch>
        </p:blipFill>
        <p:spPr>
          <a:xfrm>
            <a:off x="6552424" y="2730950"/>
            <a:ext cx="5516264" cy="1695661"/>
          </a:xfrm>
          <a:prstGeom prst="rect">
            <a:avLst/>
          </a:prstGeom>
        </p:spPr>
      </p:pic>
    </p:spTree>
    <p:extLst>
      <p:ext uri="{BB962C8B-B14F-4D97-AF65-F5344CB8AC3E}">
        <p14:creationId xmlns:p14="http://schemas.microsoft.com/office/powerpoint/2010/main" val="3624508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F247-2006-45A8-A810-9BC766F2B0DE}"/>
              </a:ext>
            </a:extLst>
          </p:cNvPr>
          <p:cNvSpPr>
            <a:spLocks noGrp="1"/>
          </p:cNvSpPr>
          <p:nvPr>
            <p:ph type="title"/>
          </p:nvPr>
        </p:nvSpPr>
        <p:spPr/>
        <p:txBody>
          <a:bodyPr/>
          <a:lstStyle/>
          <a:p>
            <a:r>
              <a:rPr lang="en-US" dirty="0"/>
              <a:t>Feedforward method</a:t>
            </a:r>
          </a:p>
        </p:txBody>
      </p:sp>
      <p:sp>
        <p:nvSpPr>
          <p:cNvPr id="3" name="Content Placeholder 2">
            <a:extLst>
              <a:ext uri="{FF2B5EF4-FFF2-40B4-BE49-F238E27FC236}">
                <a16:creationId xmlns:a16="http://schemas.microsoft.com/office/drawing/2014/main" id="{B80812C2-BAEB-479C-9950-A6B6A1350F56}"/>
              </a:ext>
            </a:extLst>
          </p:cNvPr>
          <p:cNvSpPr>
            <a:spLocks noGrp="1"/>
          </p:cNvSpPr>
          <p:nvPr>
            <p:ph idx="1"/>
          </p:nvPr>
        </p:nvSpPr>
        <p:spPr/>
        <p:txBody>
          <a:bodyPr/>
          <a:lstStyle/>
          <a:p>
            <a:r>
              <a:rPr lang="en-US" dirty="0"/>
              <a:t>The feedforward method in NST offers faster stylization compared to iterative optimization methods since it directly computes the stylized image in a single forward pass through the CNN. This makes it more suitable for real-time or interactive applications where speed is crucial. However, it may sacrifice some flexibility in stylization compared to iterative methods.</a:t>
            </a:r>
          </a:p>
        </p:txBody>
      </p:sp>
    </p:spTree>
    <p:extLst>
      <p:ext uri="{BB962C8B-B14F-4D97-AF65-F5344CB8AC3E}">
        <p14:creationId xmlns:p14="http://schemas.microsoft.com/office/powerpoint/2010/main" val="1270147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37C5-5E78-474C-AD63-F30668B479F2}"/>
              </a:ext>
            </a:extLst>
          </p:cNvPr>
          <p:cNvSpPr>
            <a:spLocks noGrp="1"/>
          </p:cNvSpPr>
          <p:nvPr>
            <p:ph type="title"/>
          </p:nvPr>
        </p:nvSpPr>
        <p:spPr/>
        <p:txBody>
          <a:bodyPr/>
          <a:lstStyle/>
          <a:p>
            <a:r>
              <a:rPr lang="en-US" dirty="0"/>
              <a:t>Batch Norm vs Instance Norm</a:t>
            </a:r>
          </a:p>
        </p:txBody>
      </p:sp>
      <p:sp>
        <p:nvSpPr>
          <p:cNvPr id="3" name="Content Placeholder 2">
            <a:extLst>
              <a:ext uri="{FF2B5EF4-FFF2-40B4-BE49-F238E27FC236}">
                <a16:creationId xmlns:a16="http://schemas.microsoft.com/office/drawing/2014/main" id="{1E711530-925C-4F6A-926C-225A02BB2661}"/>
              </a:ext>
            </a:extLst>
          </p:cNvPr>
          <p:cNvSpPr>
            <a:spLocks noGrp="1"/>
          </p:cNvSpPr>
          <p:nvPr>
            <p:ph idx="1"/>
          </p:nvPr>
        </p:nvSpPr>
        <p:spPr/>
        <p:txBody>
          <a:bodyPr/>
          <a:lstStyle/>
          <a:p>
            <a:r>
              <a:rPr lang="en-US" dirty="0"/>
              <a:t>Batch Norm</a:t>
            </a:r>
          </a:p>
          <a:p>
            <a:pPr lvl="1"/>
            <a:r>
              <a:rPr lang="en-US" dirty="0"/>
              <a:t>Use particular feature map  from</a:t>
            </a:r>
          </a:p>
          <a:p>
            <a:pPr marL="457200" lvl="1" indent="0">
              <a:buNone/>
            </a:pPr>
            <a:r>
              <a:rPr lang="en-US" dirty="0"/>
              <a:t>every single training example (H,W,C)</a:t>
            </a:r>
          </a:p>
          <a:p>
            <a:r>
              <a:rPr lang="en-US" dirty="0"/>
              <a:t>Instance Norm</a:t>
            </a:r>
          </a:p>
          <a:p>
            <a:pPr lvl="1"/>
            <a:r>
              <a:rPr lang="en-US" dirty="0"/>
              <a:t>Uses A single feature map (H,W)</a:t>
            </a:r>
          </a:p>
          <a:p>
            <a:pPr marL="457200" lvl="1" indent="0">
              <a:buNone/>
            </a:pPr>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A74891D8-3FB2-4FE8-8330-D04ECB650DBE}"/>
              </a:ext>
            </a:extLst>
          </p:cNvPr>
          <p:cNvPicPr>
            <a:picLocks noChangeAspect="1"/>
          </p:cNvPicPr>
          <p:nvPr/>
        </p:nvPicPr>
        <p:blipFill>
          <a:blip r:embed="rId2"/>
          <a:stretch>
            <a:fillRect/>
          </a:stretch>
        </p:blipFill>
        <p:spPr>
          <a:xfrm>
            <a:off x="9296239" y="748086"/>
            <a:ext cx="2314898" cy="5077534"/>
          </a:xfrm>
          <a:prstGeom prst="rect">
            <a:avLst/>
          </a:prstGeom>
        </p:spPr>
      </p:pic>
    </p:spTree>
    <p:extLst>
      <p:ext uri="{BB962C8B-B14F-4D97-AF65-F5344CB8AC3E}">
        <p14:creationId xmlns:p14="http://schemas.microsoft.com/office/powerpoint/2010/main" val="1993212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1D7-E5E7-4528-B7CB-34D64B1C129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CDA35D5-B27A-4F0C-B008-0D6A0C864A4F}"/>
              </a:ext>
            </a:extLst>
          </p:cNvPr>
          <p:cNvPicPr>
            <a:picLocks noGrp="1" noChangeAspect="1"/>
          </p:cNvPicPr>
          <p:nvPr>
            <p:ph idx="1"/>
          </p:nvPr>
        </p:nvPicPr>
        <p:blipFill>
          <a:blip r:embed="rId2"/>
          <a:stretch>
            <a:fillRect/>
          </a:stretch>
        </p:blipFill>
        <p:spPr>
          <a:xfrm>
            <a:off x="2453213" y="1825625"/>
            <a:ext cx="7285573" cy="4351338"/>
          </a:xfrm>
        </p:spPr>
      </p:pic>
    </p:spTree>
    <p:extLst>
      <p:ext uri="{BB962C8B-B14F-4D97-AF65-F5344CB8AC3E}">
        <p14:creationId xmlns:p14="http://schemas.microsoft.com/office/powerpoint/2010/main" val="89265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B815-D0B2-4631-9CFC-6797022937B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D59CAED-6045-4A43-BB48-54492851CF37}"/>
              </a:ext>
            </a:extLst>
          </p:cNvPr>
          <p:cNvPicPr>
            <a:picLocks noGrp="1" noChangeAspect="1"/>
          </p:cNvPicPr>
          <p:nvPr>
            <p:ph idx="1"/>
          </p:nvPr>
        </p:nvPicPr>
        <p:blipFill>
          <a:blip r:embed="rId2"/>
          <a:stretch>
            <a:fillRect/>
          </a:stretch>
        </p:blipFill>
        <p:spPr>
          <a:xfrm>
            <a:off x="838200" y="2278586"/>
            <a:ext cx="10515600" cy="3445416"/>
          </a:xfrm>
        </p:spPr>
      </p:pic>
      <p:pic>
        <p:nvPicPr>
          <p:cNvPr id="7" name="Picture 6">
            <a:extLst>
              <a:ext uri="{FF2B5EF4-FFF2-40B4-BE49-F238E27FC236}">
                <a16:creationId xmlns:a16="http://schemas.microsoft.com/office/drawing/2014/main" id="{3D710B98-B8BA-4B28-9D5B-3ED5BEEC1744}"/>
              </a:ext>
            </a:extLst>
          </p:cNvPr>
          <p:cNvPicPr>
            <a:picLocks noChangeAspect="1"/>
          </p:cNvPicPr>
          <p:nvPr/>
        </p:nvPicPr>
        <p:blipFill>
          <a:blip r:embed="rId3"/>
          <a:stretch>
            <a:fillRect/>
          </a:stretch>
        </p:blipFill>
        <p:spPr>
          <a:xfrm>
            <a:off x="10106025" y="2278586"/>
            <a:ext cx="1247775" cy="826564"/>
          </a:xfrm>
          <a:prstGeom prst="rect">
            <a:avLst/>
          </a:prstGeom>
        </p:spPr>
      </p:pic>
    </p:spTree>
    <p:extLst>
      <p:ext uri="{BB962C8B-B14F-4D97-AF65-F5344CB8AC3E}">
        <p14:creationId xmlns:p14="http://schemas.microsoft.com/office/powerpoint/2010/main" val="357742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7752-0B65-456E-8DE5-A8105B96C730}"/>
              </a:ext>
            </a:extLst>
          </p:cNvPr>
          <p:cNvSpPr>
            <a:spLocks noGrp="1"/>
          </p:cNvSpPr>
          <p:nvPr>
            <p:ph type="title"/>
          </p:nvPr>
        </p:nvSpPr>
        <p:spPr/>
        <p:txBody>
          <a:bodyPr/>
          <a:lstStyle/>
          <a:p>
            <a:r>
              <a:rPr lang="en-US" dirty="0"/>
              <a:t>Control Color and </a:t>
            </a:r>
            <a:r>
              <a:rPr lang="en-US" dirty="0" err="1"/>
              <a:t>scaleing</a:t>
            </a:r>
            <a:endParaRPr lang="en-US" dirty="0"/>
          </a:p>
        </p:txBody>
      </p:sp>
      <p:sp>
        <p:nvSpPr>
          <p:cNvPr id="3" name="Content Placeholder 2">
            <a:extLst>
              <a:ext uri="{FF2B5EF4-FFF2-40B4-BE49-F238E27FC236}">
                <a16:creationId xmlns:a16="http://schemas.microsoft.com/office/drawing/2014/main" id="{C8BB8E62-ED37-4B0F-8AB4-5C1A063C1BA5}"/>
              </a:ext>
            </a:extLst>
          </p:cNvPr>
          <p:cNvSpPr>
            <a:spLocks noGrp="1"/>
          </p:cNvSpPr>
          <p:nvPr>
            <p:ph idx="1"/>
          </p:nvPr>
        </p:nvSpPr>
        <p:spPr/>
        <p:txBody>
          <a:bodyPr/>
          <a:lstStyle/>
          <a:p>
            <a:r>
              <a:rPr lang="en-US" dirty="0"/>
              <a:t>well one method is to do this you take the content and style images you transform them into some color space where the color information and the intensity information is separable and what you do is that you take the luminance components of style and content images you do the style transfer and then you take the color channels from the complement and just concatenate those with the output and you get the final image </a:t>
            </a:r>
          </a:p>
        </p:txBody>
      </p:sp>
      <p:pic>
        <p:nvPicPr>
          <p:cNvPr id="5" name="Picture 4">
            <a:extLst>
              <a:ext uri="{FF2B5EF4-FFF2-40B4-BE49-F238E27FC236}">
                <a16:creationId xmlns:a16="http://schemas.microsoft.com/office/drawing/2014/main" id="{04ECCF27-C75E-40FC-8517-E12AB7704CD6}"/>
              </a:ext>
            </a:extLst>
          </p:cNvPr>
          <p:cNvPicPr>
            <a:picLocks noChangeAspect="1"/>
          </p:cNvPicPr>
          <p:nvPr/>
        </p:nvPicPr>
        <p:blipFill rotWithShape="1">
          <a:blip r:embed="rId2"/>
          <a:srcRect t="30663"/>
          <a:stretch/>
        </p:blipFill>
        <p:spPr>
          <a:xfrm>
            <a:off x="6643687" y="3687460"/>
            <a:ext cx="4195763" cy="2489503"/>
          </a:xfrm>
          <a:prstGeom prst="rect">
            <a:avLst/>
          </a:prstGeom>
        </p:spPr>
      </p:pic>
    </p:spTree>
    <p:extLst>
      <p:ext uri="{BB962C8B-B14F-4D97-AF65-F5344CB8AC3E}">
        <p14:creationId xmlns:p14="http://schemas.microsoft.com/office/powerpoint/2010/main" val="347490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09EE-628A-4BED-A6E5-5EDBF54DDA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7D4636-9B03-42EC-B8F2-FBD561020A04}"/>
              </a:ext>
            </a:extLst>
          </p:cNvPr>
          <p:cNvSpPr>
            <a:spLocks noGrp="1"/>
          </p:cNvSpPr>
          <p:nvPr>
            <p:ph idx="1"/>
          </p:nvPr>
        </p:nvSpPr>
        <p:spPr>
          <a:xfrm>
            <a:off x="838200" y="1735932"/>
            <a:ext cx="10515600" cy="4351338"/>
          </a:xfrm>
        </p:spPr>
        <p:txBody>
          <a:bodyPr/>
          <a:lstStyle/>
          <a:p>
            <a:endParaRPr lang="en-US" dirty="0"/>
          </a:p>
        </p:txBody>
      </p:sp>
      <p:pic>
        <p:nvPicPr>
          <p:cNvPr id="5" name="Picture 4">
            <a:extLst>
              <a:ext uri="{FF2B5EF4-FFF2-40B4-BE49-F238E27FC236}">
                <a16:creationId xmlns:a16="http://schemas.microsoft.com/office/drawing/2014/main" id="{D1BD3F0E-BBA3-41F4-805E-C973F180AEF2}"/>
              </a:ext>
            </a:extLst>
          </p:cNvPr>
          <p:cNvPicPr>
            <a:picLocks noChangeAspect="1"/>
          </p:cNvPicPr>
          <p:nvPr/>
        </p:nvPicPr>
        <p:blipFill>
          <a:blip r:embed="rId2"/>
          <a:stretch>
            <a:fillRect/>
          </a:stretch>
        </p:blipFill>
        <p:spPr>
          <a:xfrm>
            <a:off x="642176" y="1276474"/>
            <a:ext cx="10907647" cy="4810796"/>
          </a:xfrm>
          <a:prstGeom prst="rect">
            <a:avLst/>
          </a:prstGeom>
        </p:spPr>
      </p:pic>
    </p:spTree>
    <p:extLst>
      <p:ext uri="{BB962C8B-B14F-4D97-AF65-F5344CB8AC3E}">
        <p14:creationId xmlns:p14="http://schemas.microsoft.com/office/powerpoint/2010/main" val="3370096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EB54-CA0A-48E4-A3E2-6855364A7371}"/>
              </a:ext>
            </a:extLst>
          </p:cNvPr>
          <p:cNvSpPr>
            <a:spLocks noGrp="1"/>
          </p:cNvSpPr>
          <p:nvPr>
            <p:ph type="title"/>
          </p:nvPr>
        </p:nvSpPr>
        <p:spPr/>
        <p:txBody>
          <a:bodyPr>
            <a:normAutofit fontScale="90000"/>
          </a:bodyPr>
          <a:lstStyle/>
          <a:p>
            <a:r>
              <a:rPr lang="en-US" dirty="0"/>
              <a:t>Here's how it works:</a:t>
            </a:r>
            <a:br>
              <a:rPr lang="en-US" dirty="0"/>
            </a:br>
            <a:endParaRPr lang="en-US" dirty="0"/>
          </a:p>
        </p:txBody>
      </p:sp>
      <p:sp>
        <p:nvSpPr>
          <p:cNvPr id="3" name="Content Placeholder 2">
            <a:extLst>
              <a:ext uri="{FF2B5EF4-FFF2-40B4-BE49-F238E27FC236}">
                <a16:creationId xmlns:a16="http://schemas.microsoft.com/office/drawing/2014/main" id="{EF742577-0E40-4BE1-BECC-5404F4C1427E}"/>
              </a:ext>
            </a:extLst>
          </p:cNvPr>
          <p:cNvSpPr>
            <a:spLocks noGrp="1"/>
          </p:cNvSpPr>
          <p:nvPr>
            <p:ph idx="1"/>
          </p:nvPr>
        </p:nvSpPr>
        <p:spPr/>
        <p:txBody>
          <a:bodyPr>
            <a:normAutofit fontScale="85000" lnSpcReduction="20000"/>
          </a:bodyPr>
          <a:lstStyle/>
          <a:p>
            <a:r>
              <a:rPr lang="en-US" dirty="0"/>
              <a:t>Extract Features: The network extracts features from both the content and style images at various layers.</a:t>
            </a:r>
          </a:p>
          <a:p>
            <a:endParaRPr lang="en-US" dirty="0"/>
          </a:p>
          <a:p>
            <a:r>
              <a:rPr lang="en-US" dirty="0"/>
              <a:t>Instance Normalization: Normally, in style transfer, we apply instance normalization to match the statistics (mean and standard deviation) of the features of the content image with those of the style image. This ensures that the style of the generated image matches that of the style image.</a:t>
            </a:r>
          </a:p>
          <a:p>
            <a:endParaRPr lang="en-US" dirty="0"/>
          </a:p>
          <a:p>
            <a:r>
              <a:rPr lang="en-US" dirty="0"/>
              <a:t>Adaptive Normalization: In </a:t>
            </a:r>
            <a:r>
              <a:rPr lang="en-US" dirty="0" err="1"/>
              <a:t>AdaIN</a:t>
            </a:r>
            <a:r>
              <a:rPr lang="en-US" dirty="0"/>
              <a:t>, instead of using fixed statistics (mean and standard deviation) from the style image, we use the mean and standard deviation of the style image to dynamically adjust the normalization parameters for each feature map. This adaptive normalization allows for more flexibility in transferring the style of the reference image to the content image.</a:t>
            </a:r>
          </a:p>
          <a:p>
            <a:endParaRPr lang="en-US" dirty="0"/>
          </a:p>
          <a:p>
            <a:r>
              <a:rPr lang="en-US" dirty="0"/>
              <a:t>Preserving Content: While the normalization is adapted to the style image, the content information is still preserved because the feature maps extracted from the content image are still used as input.</a:t>
            </a:r>
          </a:p>
        </p:txBody>
      </p:sp>
    </p:spTree>
    <p:extLst>
      <p:ext uri="{BB962C8B-B14F-4D97-AF65-F5344CB8AC3E}">
        <p14:creationId xmlns:p14="http://schemas.microsoft.com/office/powerpoint/2010/main" val="3498265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64FC-0427-4393-85FD-5B52238C9CFE}"/>
              </a:ext>
            </a:extLst>
          </p:cNvPr>
          <p:cNvSpPr>
            <a:spLocks noGrp="1"/>
          </p:cNvSpPr>
          <p:nvPr>
            <p:ph type="title"/>
          </p:nvPr>
        </p:nvSpPr>
        <p:spPr/>
        <p:txBody>
          <a:bodyPr/>
          <a:lstStyle/>
          <a:p>
            <a:r>
              <a:rPr lang="en-US" dirty="0"/>
              <a:t>Types of style Transfer</a:t>
            </a:r>
          </a:p>
        </p:txBody>
      </p:sp>
      <p:sp>
        <p:nvSpPr>
          <p:cNvPr id="3" name="Content Placeholder 2">
            <a:extLst>
              <a:ext uri="{FF2B5EF4-FFF2-40B4-BE49-F238E27FC236}">
                <a16:creationId xmlns:a16="http://schemas.microsoft.com/office/drawing/2014/main" id="{03CF56CB-0500-4507-BB47-48A494795CBD}"/>
              </a:ext>
            </a:extLst>
          </p:cNvPr>
          <p:cNvSpPr>
            <a:spLocks noGrp="1"/>
          </p:cNvSpPr>
          <p:nvPr>
            <p:ph idx="1"/>
          </p:nvPr>
        </p:nvSpPr>
        <p:spPr/>
        <p:txBody>
          <a:bodyPr/>
          <a:lstStyle/>
          <a:p>
            <a:r>
              <a:rPr lang="en-US" dirty="0"/>
              <a:t>Artistic</a:t>
            </a:r>
          </a:p>
          <a:p>
            <a:endParaRPr lang="en-US" dirty="0"/>
          </a:p>
          <a:p>
            <a:pPr marL="0" indent="0">
              <a:buNone/>
            </a:pPr>
            <a:endParaRPr lang="en-US" dirty="0"/>
          </a:p>
          <a:p>
            <a:r>
              <a:rPr lang="en-US" dirty="0"/>
              <a:t>Photorealistic</a:t>
            </a:r>
          </a:p>
        </p:txBody>
      </p:sp>
      <p:pic>
        <p:nvPicPr>
          <p:cNvPr id="5" name="Picture 4">
            <a:extLst>
              <a:ext uri="{FF2B5EF4-FFF2-40B4-BE49-F238E27FC236}">
                <a16:creationId xmlns:a16="http://schemas.microsoft.com/office/drawing/2014/main" id="{B6ED3FE9-CE83-46DE-8082-F3C620ABBF0A}"/>
              </a:ext>
            </a:extLst>
          </p:cNvPr>
          <p:cNvPicPr>
            <a:picLocks noChangeAspect="1"/>
          </p:cNvPicPr>
          <p:nvPr/>
        </p:nvPicPr>
        <p:blipFill>
          <a:blip r:embed="rId2"/>
          <a:stretch>
            <a:fillRect/>
          </a:stretch>
        </p:blipFill>
        <p:spPr>
          <a:xfrm>
            <a:off x="8470231" y="681037"/>
            <a:ext cx="1933761" cy="3018893"/>
          </a:xfrm>
          <a:prstGeom prst="rect">
            <a:avLst/>
          </a:prstGeom>
        </p:spPr>
      </p:pic>
      <p:pic>
        <p:nvPicPr>
          <p:cNvPr id="7" name="Picture 6">
            <a:extLst>
              <a:ext uri="{FF2B5EF4-FFF2-40B4-BE49-F238E27FC236}">
                <a16:creationId xmlns:a16="http://schemas.microsoft.com/office/drawing/2014/main" id="{0D6F4624-A1C3-4BF1-9E02-B0DF3A23B406}"/>
              </a:ext>
            </a:extLst>
          </p:cNvPr>
          <p:cNvPicPr>
            <a:picLocks noChangeAspect="1"/>
          </p:cNvPicPr>
          <p:nvPr/>
        </p:nvPicPr>
        <p:blipFill>
          <a:blip r:embed="rId3"/>
          <a:stretch>
            <a:fillRect/>
          </a:stretch>
        </p:blipFill>
        <p:spPr>
          <a:xfrm>
            <a:off x="1091200" y="3919182"/>
            <a:ext cx="5934903" cy="1876687"/>
          </a:xfrm>
          <a:prstGeom prst="rect">
            <a:avLst/>
          </a:prstGeom>
        </p:spPr>
      </p:pic>
    </p:spTree>
    <p:extLst>
      <p:ext uri="{BB962C8B-B14F-4D97-AF65-F5344CB8AC3E}">
        <p14:creationId xmlns:p14="http://schemas.microsoft.com/office/powerpoint/2010/main" val="72328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A618-FA2F-424E-810D-6F3FF2190B9E}"/>
              </a:ext>
            </a:extLst>
          </p:cNvPr>
          <p:cNvSpPr>
            <a:spLocks noGrp="1"/>
          </p:cNvSpPr>
          <p:nvPr>
            <p:ph type="title"/>
          </p:nvPr>
        </p:nvSpPr>
        <p:spPr/>
        <p:txBody>
          <a:bodyPr>
            <a:normAutofit/>
          </a:bodyPr>
          <a:lstStyle/>
          <a:p>
            <a:r>
              <a:rPr lang="en-US" dirty="0"/>
              <a:t>Style Base Gan</a:t>
            </a:r>
          </a:p>
        </p:txBody>
      </p:sp>
      <p:sp>
        <p:nvSpPr>
          <p:cNvPr id="3" name="Content Placeholder 2">
            <a:extLst>
              <a:ext uri="{FF2B5EF4-FFF2-40B4-BE49-F238E27FC236}">
                <a16:creationId xmlns:a16="http://schemas.microsoft.com/office/drawing/2014/main" id="{4BDC22C5-E82D-430A-8693-D94518CD4CE5}"/>
              </a:ext>
            </a:extLst>
          </p:cNvPr>
          <p:cNvSpPr>
            <a:spLocks noGrp="1"/>
          </p:cNvSpPr>
          <p:nvPr>
            <p:ph idx="1"/>
          </p:nvPr>
        </p:nvSpPr>
        <p:spPr/>
        <p:txBody>
          <a:bodyPr/>
          <a:lstStyle/>
          <a:p>
            <a:r>
              <a:rPr lang="en-US" dirty="0"/>
              <a:t>Style GAN proposes a lot of changes in the generator part which allows it to generate the photo-realistic high-quality images as well as modify some part of the generator part.</a:t>
            </a:r>
            <a:endParaRPr lang="ar-EG" dirty="0"/>
          </a:p>
          <a:p>
            <a:r>
              <a:rPr lang="en-US" dirty="0"/>
              <a:t>Style GAN uses the baseline progressive GAN architecture and proposed some changes in the generator part of it. However, the discriminator architecture is quite similar to baseline progressive GAN. Let’s look at these architectural changes one by one.</a:t>
            </a:r>
          </a:p>
        </p:txBody>
      </p:sp>
    </p:spTree>
    <p:extLst>
      <p:ext uri="{BB962C8B-B14F-4D97-AF65-F5344CB8AC3E}">
        <p14:creationId xmlns:p14="http://schemas.microsoft.com/office/powerpoint/2010/main" val="656049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F47-F6F6-4A85-81D0-0A952E2E9568}"/>
              </a:ext>
            </a:extLst>
          </p:cNvPr>
          <p:cNvSpPr>
            <a:spLocks noGrp="1"/>
          </p:cNvSpPr>
          <p:nvPr>
            <p:ph type="title"/>
          </p:nvPr>
        </p:nvSpPr>
        <p:spPr/>
        <p:txBody>
          <a:bodyPr>
            <a:normAutofit/>
          </a:bodyPr>
          <a:lstStyle/>
          <a:p>
            <a:r>
              <a:rPr lang="en-US" b="0" i="0" dirty="0">
                <a:effectLst/>
                <a:latin typeface="Poppins" panose="00000500000000000000" pitchFamily="2" charset="0"/>
              </a:rPr>
              <a:t>Understanding </a:t>
            </a:r>
            <a:r>
              <a:rPr lang="en-US" b="0" i="0" dirty="0" err="1">
                <a:effectLst/>
                <a:latin typeface="Poppins" panose="00000500000000000000" pitchFamily="2" charset="0"/>
              </a:rPr>
              <a:t>ProGANs</a:t>
            </a:r>
            <a:r>
              <a:rPr lang="en-US" b="0" i="0" dirty="0">
                <a:effectLst/>
                <a:latin typeface="Poppins" panose="00000500000000000000" pitchFamily="2" charset="0"/>
              </a:rPr>
              <a:t>:</a:t>
            </a:r>
            <a:endParaRPr lang="en-US" b="0" dirty="0"/>
          </a:p>
        </p:txBody>
      </p:sp>
      <p:pic>
        <p:nvPicPr>
          <p:cNvPr id="4098" name="Picture 2">
            <a:extLst>
              <a:ext uri="{FF2B5EF4-FFF2-40B4-BE49-F238E27FC236}">
                <a16:creationId xmlns:a16="http://schemas.microsoft.com/office/drawing/2014/main" id="{0BA7F1FE-A27B-4A86-8F84-85A520C3E7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3297" y="1825625"/>
            <a:ext cx="722540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75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F47-F6F6-4A85-81D0-0A952E2E9568}"/>
              </a:ext>
            </a:extLst>
          </p:cNvPr>
          <p:cNvSpPr>
            <a:spLocks noGrp="1"/>
          </p:cNvSpPr>
          <p:nvPr>
            <p:ph type="title"/>
          </p:nvPr>
        </p:nvSpPr>
        <p:spPr/>
        <p:txBody>
          <a:bodyPr>
            <a:normAutofit/>
          </a:bodyPr>
          <a:lstStyle/>
          <a:p>
            <a:r>
              <a:rPr lang="en-US" b="0" i="0" dirty="0">
                <a:effectLst/>
                <a:latin typeface="Poppins" panose="00000500000000000000" pitchFamily="2" charset="0"/>
              </a:rPr>
              <a:t>Understanding </a:t>
            </a:r>
            <a:r>
              <a:rPr lang="en-US" b="0" i="0" dirty="0" err="1">
                <a:effectLst/>
                <a:latin typeface="Poppins" panose="00000500000000000000" pitchFamily="2" charset="0"/>
              </a:rPr>
              <a:t>ProGANs</a:t>
            </a:r>
            <a:r>
              <a:rPr lang="en-US" b="0" i="0" dirty="0">
                <a:effectLst/>
                <a:latin typeface="Poppins" panose="00000500000000000000" pitchFamily="2" charset="0"/>
              </a:rPr>
              <a:t>:</a:t>
            </a:r>
            <a:endParaRPr lang="en-US" b="0" dirty="0"/>
          </a:p>
        </p:txBody>
      </p:sp>
      <p:sp>
        <p:nvSpPr>
          <p:cNvPr id="3" name="Content Placeholder 2">
            <a:extLst>
              <a:ext uri="{FF2B5EF4-FFF2-40B4-BE49-F238E27FC236}">
                <a16:creationId xmlns:a16="http://schemas.microsoft.com/office/drawing/2014/main" id="{F2535E73-96C0-4196-940B-1666125D57C1}"/>
              </a:ext>
            </a:extLst>
          </p:cNvPr>
          <p:cNvSpPr>
            <a:spLocks noGrp="1"/>
          </p:cNvSpPr>
          <p:nvPr>
            <p:ph idx="1"/>
          </p:nvPr>
        </p:nvSpPr>
        <p:spPr/>
        <p:txBody>
          <a:bodyPr/>
          <a:lstStyle/>
          <a:p>
            <a:r>
              <a:rPr lang="en-US" dirty="0"/>
              <a:t>The primary ideology of the </a:t>
            </a:r>
            <a:r>
              <a:rPr lang="en-US" dirty="0" err="1"/>
              <a:t>ProGAN</a:t>
            </a:r>
            <a:r>
              <a:rPr lang="en-US" dirty="0"/>
              <a:t> network is to build upon layers, starting from the lowest to the highest.</a:t>
            </a:r>
          </a:p>
          <a:p>
            <a:r>
              <a:rPr lang="en-US" dirty="0"/>
              <a:t>As represented in the image above, we start with a 4 x 4 low-resolution image, to which we then start to add additional fine-tuning and higher parameter variables to achieve more effective results. The network first learns and understands the working of a 4 x 4 image. Once that is completed, we proceed to teach it 8 x 8 images, 16 x 16 resolutions, and so on. The highest resolution used in the above example is 1024 x 1024.</a:t>
            </a:r>
          </a:p>
          <a:p>
            <a:r>
              <a:rPr lang="en-US" dirty="0"/>
              <a:t>This method of progressive training allows the model to achieve unprecedented results with overall higher stability during the entire training process.</a:t>
            </a:r>
          </a:p>
        </p:txBody>
      </p:sp>
    </p:spTree>
    <p:extLst>
      <p:ext uri="{BB962C8B-B14F-4D97-AF65-F5344CB8AC3E}">
        <p14:creationId xmlns:p14="http://schemas.microsoft.com/office/powerpoint/2010/main" val="418579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1BDA-C787-4DD0-AA1E-B378C20CBE66}"/>
              </a:ext>
            </a:extLst>
          </p:cNvPr>
          <p:cNvSpPr>
            <a:spLocks noGrp="1"/>
          </p:cNvSpPr>
          <p:nvPr>
            <p:ph type="title"/>
          </p:nvPr>
        </p:nvSpPr>
        <p:spPr/>
        <p:txBody>
          <a:bodyPr/>
          <a:lstStyle/>
          <a:p>
            <a:r>
              <a:rPr lang="en-US" dirty="0"/>
              <a:t>Style Gan Arch.</a:t>
            </a:r>
          </a:p>
        </p:txBody>
      </p:sp>
      <p:pic>
        <p:nvPicPr>
          <p:cNvPr id="4" name="Content Placeholder 3">
            <a:extLst>
              <a:ext uri="{FF2B5EF4-FFF2-40B4-BE49-F238E27FC236}">
                <a16:creationId xmlns:a16="http://schemas.microsoft.com/office/drawing/2014/main" id="{5A24DFE2-038C-45E9-9ACD-8FB9158897B0}"/>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940085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C84A-FEB8-4F91-952D-1CCEA225EF90}"/>
              </a:ext>
            </a:extLst>
          </p:cNvPr>
          <p:cNvSpPr>
            <a:spLocks noGrp="1"/>
          </p:cNvSpPr>
          <p:nvPr>
            <p:ph type="title"/>
          </p:nvPr>
        </p:nvSpPr>
        <p:spPr/>
        <p:txBody>
          <a:bodyPr/>
          <a:lstStyle/>
          <a:p>
            <a:r>
              <a:rPr lang="en-US" dirty="0"/>
              <a:t>Style Gan ..</a:t>
            </a:r>
          </a:p>
        </p:txBody>
      </p:sp>
      <p:sp>
        <p:nvSpPr>
          <p:cNvPr id="3" name="Content Placeholder 2">
            <a:extLst>
              <a:ext uri="{FF2B5EF4-FFF2-40B4-BE49-F238E27FC236}">
                <a16:creationId xmlns:a16="http://schemas.microsoft.com/office/drawing/2014/main" id="{EB0D146E-D07E-4DD0-B8DC-46D8A5CB51C0}"/>
              </a:ext>
            </a:extLst>
          </p:cNvPr>
          <p:cNvSpPr>
            <a:spLocks noGrp="1"/>
          </p:cNvSpPr>
          <p:nvPr>
            <p:ph idx="1"/>
          </p:nvPr>
        </p:nvSpPr>
        <p:spPr/>
        <p:txBody>
          <a:bodyPr/>
          <a:lstStyle/>
          <a:p>
            <a:r>
              <a:rPr lang="en-US" dirty="0"/>
              <a:t>The main idea behind </a:t>
            </a:r>
            <a:r>
              <a:rPr lang="en-US" dirty="0" err="1"/>
              <a:t>StyleGAN</a:t>
            </a:r>
            <a:r>
              <a:rPr lang="en-US" dirty="0"/>
              <a:t> (Style-Generative Adversarial Network) is to generate high-quality synthetic images that closely resemble real images. It accomplishes this by learning the underlying structure and style of images from a dataset and then using that knowledge to generate new images. </a:t>
            </a:r>
            <a:r>
              <a:rPr lang="en-US" dirty="0" err="1"/>
              <a:t>StyleGAN</a:t>
            </a:r>
            <a:r>
              <a:rPr lang="en-US" dirty="0"/>
              <a:t> introduced several innovations, including progressive growing of layers, adaptive instance normalization, and mapping networks, which allow for better control over the generated images' appearance and style. </a:t>
            </a:r>
          </a:p>
        </p:txBody>
      </p:sp>
    </p:spTree>
    <p:extLst>
      <p:ext uri="{BB962C8B-B14F-4D97-AF65-F5344CB8AC3E}">
        <p14:creationId xmlns:p14="http://schemas.microsoft.com/office/powerpoint/2010/main" val="425978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71DB-1842-48D7-A98E-3C9396CAFD85}"/>
              </a:ext>
            </a:extLst>
          </p:cNvPr>
          <p:cNvSpPr>
            <a:spLocks noGrp="1"/>
          </p:cNvSpPr>
          <p:nvPr>
            <p:ph type="title"/>
          </p:nvPr>
        </p:nvSpPr>
        <p:spPr/>
        <p:txBody>
          <a:bodyPr/>
          <a:lstStyle/>
          <a:p>
            <a:r>
              <a:rPr lang="en-US" dirty="0"/>
              <a:t>Generated By GAN’s</a:t>
            </a:r>
          </a:p>
        </p:txBody>
      </p:sp>
      <p:pic>
        <p:nvPicPr>
          <p:cNvPr id="5" name="Content Placeholder 4">
            <a:extLst>
              <a:ext uri="{FF2B5EF4-FFF2-40B4-BE49-F238E27FC236}">
                <a16:creationId xmlns:a16="http://schemas.microsoft.com/office/drawing/2014/main" id="{C802B123-1F89-48A6-9458-C2C365DF1398}"/>
              </a:ext>
            </a:extLst>
          </p:cNvPr>
          <p:cNvPicPr>
            <a:picLocks noGrp="1" noChangeAspect="1"/>
          </p:cNvPicPr>
          <p:nvPr>
            <p:ph idx="1"/>
          </p:nvPr>
        </p:nvPicPr>
        <p:blipFill>
          <a:blip r:embed="rId2"/>
          <a:stretch>
            <a:fillRect/>
          </a:stretch>
        </p:blipFill>
        <p:spPr>
          <a:xfrm>
            <a:off x="2054889" y="1825625"/>
            <a:ext cx="8082221" cy="4351338"/>
          </a:xfrm>
        </p:spPr>
      </p:pic>
    </p:spTree>
    <p:extLst>
      <p:ext uri="{BB962C8B-B14F-4D97-AF65-F5344CB8AC3E}">
        <p14:creationId xmlns:p14="http://schemas.microsoft.com/office/powerpoint/2010/main" val="239338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3041-AFB9-4DA4-8BAD-8BDDF9508195}"/>
              </a:ext>
            </a:extLst>
          </p:cNvPr>
          <p:cNvSpPr>
            <a:spLocks noGrp="1"/>
          </p:cNvSpPr>
          <p:nvPr>
            <p:ph type="title"/>
          </p:nvPr>
        </p:nvSpPr>
        <p:spPr/>
        <p:txBody>
          <a:bodyPr/>
          <a:lstStyle/>
          <a:p>
            <a:r>
              <a:rPr lang="en-US" dirty="0"/>
              <a:t>Style transfer vs neural style transfer</a:t>
            </a:r>
          </a:p>
        </p:txBody>
      </p:sp>
      <p:pic>
        <p:nvPicPr>
          <p:cNvPr id="7" name="Content Placeholder 6">
            <a:extLst>
              <a:ext uri="{FF2B5EF4-FFF2-40B4-BE49-F238E27FC236}">
                <a16:creationId xmlns:a16="http://schemas.microsoft.com/office/drawing/2014/main" id="{2217FA41-2F70-43AC-9640-E1E5DC9426FB}"/>
              </a:ext>
            </a:extLst>
          </p:cNvPr>
          <p:cNvPicPr>
            <a:picLocks noGrp="1" noChangeAspect="1"/>
          </p:cNvPicPr>
          <p:nvPr>
            <p:ph idx="1"/>
          </p:nvPr>
        </p:nvPicPr>
        <p:blipFill>
          <a:blip r:embed="rId2"/>
          <a:stretch>
            <a:fillRect/>
          </a:stretch>
        </p:blipFill>
        <p:spPr>
          <a:xfrm>
            <a:off x="1732941" y="2034107"/>
            <a:ext cx="8726118" cy="3934374"/>
          </a:xfrm>
        </p:spPr>
      </p:pic>
      <p:pic>
        <p:nvPicPr>
          <p:cNvPr id="10" name="Picture 9">
            <a:extLst>
              <a:ext uri="{FF2B5EF4-FFF2-40B4-BE49-F238E27FC236}">
                <a16:creationId xmlns:a16="http://schemas.microsoft.com/office/drawing/2014/main" id="{CE0E0A3B-968D-4C7C-8AB4-3BCB93F28BC4}"/>
              </a:ext>
            </a:extLst>
          </p:cNvPr>
          <p:cNvPicPr>
            <a:picLocks noChangeAspect="1"/>
          </p:cNvPicPr>
          <p:nvPr/>
        </p:nvPicPr>
        <p:blipFill>
          <a:blip r:embed="rId3"/>
          <a:stretch>
            <a:fillRect/>
          </a:stretch>
        </p:blipFill>
        <p:spPr>
          <a:xfrm>
            <a:off x="6586973" y="2046139"/>
            <a:ext cx="943107" cy="257211"/>
          </a:xfrm>
          <a:prstGeom prst="rect">
            <a:avLst/>
          </a:prstGeom>
        </p:spPr>
      </p:pic>
      <p:pic>
        <p:nvPicPr>
          <p:cNvPr id="12" name="Picture 11">
            <a:extLst>
              <a:ext uri="{FF2B5EF4-FFF2-40B4-BE49-F238E27FC236}">
                <a16:creationId xmlns:a16="http://schemas.microsoft.com/office/drawing/2014/main" id="{5021F081-BFDA-499E-822F-7456F4AA03D3}"/>
              </a:ext>
            </a:extLst>
          </p:cNvPr>
          <p:cNvPicPr>
            <a:picLocks noChangeAspect="1"/>
          </p:cNvPicPr>
          <p:nvPr/>
        </p:nvPicPr>
        <p:blipFill>
          <a:blip r:embed="rId3"/>
          <a:stretch>
            <a:fillRect/>
          </a:stretch>
        </p:blipFill>
        <p:spPr>
          <a:xfrm>
            <a:off x="7058526" y="2034107"/>
            <a:ext cx="943107" cy="257211"/>
          </a:xfrm>
          <a:prstGeom prst="rect">
            <a:avLst/>
          </a:prstGeom>
        </p:spPr>
      </p:pic>
      <p:pic>
        <p:nvPicPr>
          <p:cNvPr id="14" name="Picture 13">
            <a:extLst>
              <a:ext uri="{FF2B5EF4-FFF2-40B4-BE49-F238E27FC236}">
                <a16:creationId xmlns:a16="http://schemas.microsoft.com/office/drawing/2014/main" id="{727E4C29-AEAE-4881-A6EF-F3DF8A7765AA}"/>
              </a:ext>
            </a:extLst>
          </p:cNvPr>
          <p:cNvPicPr>
            <a:picLocks noChangeAspect="1"/>
          </p:cNvPicPr>
          <p:nvPr/>
        </p:nvPicPr>
        <p:blipFill>
          <a:blip r:embed="rId3"/>
          <a:stretch>
            <a:fillRect/>
          </a:stretch>
        </p:blipFill>
        <p:spPr>
          <a:xfrm flipH="1">
            <a:off x="9864865" y="5598695"/>
            <a:ext cx="594194" cy="369786"/>
          </a:xfrm>
          <a:prstGeom prst="rect">
            <a:avLst/>
          </a:prstGeom>
        </p:spPr>
      </p:pic>
    </p:spTree>
    <p:extLst>
      <p:ext uri="{BB962C8B-B14F-4D97-AF65-F5344CB8AC3E}">
        <p14:creationId xmlns:p14="http://schemas.microsoft.com/office/powerpoint/2010/main" val="1965375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FCD2-A08E-4B10-A35E-63526E972E45}"/>
              </a:ext>
            </a:extLst>
          </p:cNvPr>
          <p:cNvSpPr>
            <a:spLocks noGrp="1"/>
          </p:cNvSpPr>
          <p:nvPr>
            <p:ph type="title"/>
          </p:nvPr>
        </p:nvSpPr>
        <p:spPr/>
        <p:txBody>
          <a:bodyPr/>
          <a:lstStyle/>
          <a:p>
            <a:r>
              <a:rPr lang="en-US" dirty="0"/>
              <a:t>Where it all started</a:t>
            </a:r>
          </a:p>
        </p:txBody>
      </p:sp>
      <p:sp>
        <p:nvSpPr>
          <p:cNvPr id="3" name="Content Placeholder 2">
            <a:extLst>
              <a:ext uri="{FF2B5EF4-FFF2-40B4-BE49-F238E27FC236}">
                <a16:creationId xmlns:a16="http://schemas.microsoft.com/office/drawing/2014/main" id="{CB374632-6762-414C-BC4D-F1816462B740}"/>
              </a:ext>
            </a:extLst>
          </p:cNvPr>
          <p:cNvSpPr>
            <a:spLocks noGrp="1"/>
          </p:cNvSpPr>
          <p:nvPr>
            <p:ph idx="1"/>
          </p:nvPr>
        </p:nvSpPr>
        <p:spPr/>
        <p:txBody>
          <a:bodyPr/>
          <a:lstStyle/>
          <a:p>
            <a:r>
              <a:rPr lang="en-US" dirty="0"/>
              <a:t>Leon gatys et  AI (2015)  “A Neural Algorithm of Artistic Style “</a:t>
            </a:r>
          </a:p>
          <a:p>
            <a:r>
              <a:rPr lang="en-US" dirty="0"/>
              <a:t>“Decoupling” content and style representations inCNN is possible </a:t>
            </a:r>
          </a:p>
          <a:p>
            <a:r>
              <a:rPr lang="en-US" dirty="0"/>
              <a:t>VGG CNN is the key </a:t>
            </a:r>
          </a:p>
        </p:txBody>
      </p:sp>
      <p:pic>
        <p:nvPicPr>
          <p:cNvPr id="5" name="Picture 4">
            <a:extLst>
              <a:ext uri="{FF2B5EF4-FFF2-40B4-BE49-F238E27FC236}">
                <a16:creationId xmlns:a16="http://schemas.microsoft.com/office/drawing/2014/main" id="{56EF2E04-6BC7-48F4-864E-CD49E0ACA97D}"/>
              </a:ext>
            </a:extLst>
          </p:cNvPr>
          <p:cNvPicPr>
            <a:picLocks noChangeAspect="1"/>
          </p:cNvPicPr>
          <p:nvPr/>
        </p:nvPicPr>
        <p:blipFill>
          <a:blip r:embed="rId2"/>
          <a:stretch>
            <a:fillRect/>
          </a:stretch>
        </p:blipFill>
        <p:spPr>
          <a:xfrm>
            <a:off x="3785865" y="3482143"/>
            <a:ext cx="4620270" cy="2343477"/>
          </a:xfrm>
          <a:prstGeom prst="rect">
            <a:avLst/>
          </a:prstGeom>
        </p:spPr>
      </p:pic>
    </p:spTree>
    <p:extLst>
      <p:ext uri="{BB962C8B-B14F-4D97-AF65-F5344CB8AC3E}">
        <p14:creationId xmlns:p14="http://schemas.microsoft.com/office/powerpoint/2010/main" val="1317364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87E5-E718-4759-9407-6DC48CFA9217}"/>
              </a:ext>
            </a:extLst>
          </p:cNvPr>
          <p:cNvSpPr>
            <a:spLocks noGrp="1"/>
          </p:cNvSpPr>
          <p:nvPr>
            <p:ph type="title"/>
          </p:nvPr>
        </p:nvSpPr>
        <p:spPr/>
        <p:txBody>
          <a:bodyPr/>
          <a:lstStyle/>
          <a:p>
            <a:r>
              <a:rPr lang="en-US" dirty="0"/>
              <a:t>VGG-19</a:t>
            </a:r>
          </a:p>
        </p:txBody>
      </p:sp>
      <p:sp>
        <p:nvSpPr>
          <p:cNvPr id="3" name="Content Placeholder 2">
            <a:extLst>
              <a:ext uri="{FF2B5EF4-FFF2-40B4-BE49-F238E27FC236}">
                <a16:creationId xmlns:a16="http://schemas.microsoft.com/office/drawing/2014/main" id="{73C1EBDE-4E8F-40A9-B51F-A732F0D0C104}"/>
              </a:ext>
            </a:extLst>
          </p:cNvPr>
          <p:cNvSpPr>
            <a:spLocks noGrp="1"/>
          </p:cNvSpPr>
          <p:nvPr>
            <p:ph idx="1"/>
          </p:nvPr>
        </p:nvSpPr>
        <p:spPr/>
        <p:txBody>
          <a:bodyPr/>
          <a:lstStyle/>
          <a:p>
            <a:r>
              <a:rPr lang="en-US" dirty="0"/>
              <a:t>VGG-19 is a popular pre-trained model for a variety of computer vision tasks. Researchers pre-trained it on large datasets such as ImageNet, allowing it to capture a diverse set of features from various categories.</a:t>
            </a:r>
          </a:p>
          <a:p>
            <a:pPr marL="0" indent="0">
              <a:buNone/>
            </a:pPr>
            <a:endParaRPr lang="en-US" dirty="0"/>
          </a:p>
          <a:p>
            <a:r>
              <a:rPr lang="en-US" dirty="0"/>
              <a:t>We only need the feature extraction part of the VGG</a:t>
            </a:r>
          </a:p>
        </p:txBody>
      </p:sp>
    </p:spTree>
    <p:extLst>
      <p:ext uri="{BB962C8B-B14F-4D97-AF65-F5344CB8AC3E}">
        <p14:creationId xmlns:p14="http://schemas.microsoft.com/office/powerpoint/2010/main" val="7170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9BC0-82BD-4A9C-A19F-EA532F0E6A6B}"/>
              </a:ext>
            </a:extLst>
          </p:cNvPr>
          <p:cNvSpPr>
            <a:spLocks noGrp="1"/>
          </p:cNvSpPr>
          <p:nvPr>
            <p:ph type="title"/>
          </p:nvPr>
        </p:nvSpPr>
        <p:spPr/>
        <p:txBody>
          <a:bodyPr>
            <a:normAutofit/>
          </a:bodyPr>
          <a:lstStyle/>
          <a:p>
            <a:r>
              <a:rPr lang="en-US" dirty="0"/>
              <a:t>VGG-19 Architecture overview</a:t>
            </a:r>
          </a:p>
        </p:txBody>
      </p:sp>
      <p:sp>
        <p:nvSpPr>
          <p:cNvPr id="3" name="Content Placeholder 2">
            <a:extLst>
              <a:ext uri="{FF2B5EF4-FFF2-40B4-BE49-F238E27FC236}">
                <a16:creationId xmlns:a16="http://schemas.microsoft.com/office/drawing/2014/main" id="{D7BD6142-4FFF-4EBE-9035-39162CCEC8A4}"/>
              </a:ext>
            </a:extLst>
          </p:cNvPr>
          <p:cNvSpPr>
            <a:spLocks noGrp="1"/>
          </p:cNvSpPr>
          <p:nvPr>
            <p:ph idx="1"/>
          </p:nvPr>
        </p:nvSpPr>
        <p:spPr/>
        <p:txBody>
          <a:bodyPr/>
          <a:lstStyle/>
          <a:p>
            <a:r>
              <a:rPr lang="en-US" dirty="0"/>
              <a:t>The Visual Graphics Group (VGG) at the University of Oxford introduced the VGG models, which are known for their simplicity and uniform architecture. VGG-19 has 19 layers, including 16 convolutional layers and 3 fully connected layers. The following are the key features of the VGG-19 architecture:</a:t>
            </a:r>
          </a:p>
        </p:txBody>
      </p:sp>
      <p:pic>
        <p:nvPicPr>
          <p:cNvPr id="2050" name="Picture 2" descr="VGG-19 architecture">
            <a:extLst>
              <a:ext uri="{FF2B5EF4-FFF2-40B4-BE49-F238E27FC236}">
                <a16:creationId xmlns:a16="http://schemas.microsoft.com/office/drawing/2014/main" id="{E3587C3C-1CD0-48BF-971E-3E43A15BB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46278"/>
            <a:ext cx="10700084" cy="170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2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A5B7-EC96-4FAD-A315-FC00C8B768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CC4A2A7-7FD3-443F-AC07-4FED977624A1}"/>
              </a:ext>
            </a:extLst>
          </p:cNvPr>
          <p:cNvSpPr>
            <a:spLocks noGrp="1"/>
          </p:cNvSpPr>
          <p:nvPr>
            <p:ph idx="1"/>
          </p:nvPr>
        </p:nvSpPr>
        <p:spPr/>
        <p:txBody>
          <a:bodyPr/>
          <a:lstStyle/>
          <a:p>
            <a:pPr lvl="1">
              <a:buFont typeface="Wingdings" panose="05000000000000000000" pitchFamily="2" charset="2"/>
              <a:buChar char="§"/>
            </a:pPr>
            <a:r>
              <a:rPr lang="en-US" b="1" dirty="0"/>
              <a:t>Input Layer:</a:t>
            </a:r>
          </a:p>
          <a:p>
            <a:pPr lvl="1"/>
            <a:r>
              <a:rPr lang="en-US" dirty="0"/>
              <a:t>Accepts 224×224 pixel images with three color channels (RGB) as input. </a:t>
            </a:r>
          </a:p>
          <a:p>
            <a:pPr lvl="1"/>
            <a:endParaRPr lang="en-US" b="1" dirty="0"/>
          </a:p>
          <a:p>
            <a:pPr lvl="1">
              <a:buFont typeface="Wingdings" panose="05000000000000000000" pitchFamily="2" charset="2"/>
              <a:buChar char="§"/>
            </a:pPr>
            <a:r>
              <a:rPr lang="en-US" b="1" dirty="0"/>
              <a:t>Convolutional Blocks (Blocks 1–5):</a:t>
            </a:r>
          </a:p>
          <a:p>
            <a:pPr lvl="1"/>
            <a:r>
              <a:rPr lang="en-US" dirty="0"/>
              <a:t>	VGG-19 is made up of five convolutional block sets. Each block is made up of several convolutional layers followed by max-pooling layers.</a:t>
            </a:r>
          </a:p>
          <a:p>
            <a:pPr lvl="1"/>
            <a:r>
              <a:rPr lang="en-US" dirty="0"/>
              <a:t>Convolutional layers commonly employ small 3×3 filters with a stride of one and rectified linear unit (ReLU) activation functions.</a:t>
            </a:r>
          </a:p>
          <a:p>
            <a:pPr lvl="1"/>
            <a:r>
              <a:rPr lang="en-US" dirty="0"/>
              <a:t>To reduce spatial dimensions, max-pooling layers with 2×2 filters and a stride of 2 are used.</a:t>
            </a:r>
          </a:p>
        </p:txBody>
      </p:sp>
    </p:spTree>
    <p:extLst>
      <p:ext uri="{BB962C8B-B14F-4D97-AF65-F5344CB8AC3E}">
        <p14:creationId xmlns:p14="http://schemas.microsoft.com/office/powerpoint/2010/main" val="695594813"/>
      </p:ext>
    </p:extLst>
  </p:cSld>
  <p:clrMapOvr>
    <a:masterClrMapping/>
  </p:clrMapOvr>
</p:sld>
</file>

<file path=ppt/theme/theme1.xml><?xml version="1.0" encoding="utf-8"?>
<a:theme xmlns:a="http://schemas.openxmlformats.org/drawingml/2006/main" name="AIU-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AIU-Template</Template>
  <TotalTime>303</TotalTime>
  <Words>1213</Words>
  <Application>Microsoft Office PowerPoint</Application>
  <PresentationFormat>Widescreen</PresentationFormat>
  <Paragraphs>75</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Aeonik TRIAL</vt:lpstr>
      <vt:lpstr>Arial</vt:lpstr>
      <vt:lpstr>Calibri</vt:lpstr>
      <vt:lpstr>Calibri Light</vt:lpstr>
      <vt:lpstr>Poppins</vt:lpstr>
      <vt:lpstr>Wingdings</vt:lpstr>
      <vt:lpstr>AIU-Template</vt:lpstr>
      <vt:lpstr>Ch-05 Style Transfer</vt:lpstr>
      <vt:lpstr> Neural Style Transfer </vt:lpstr>
      <vt:lpstr>Style transfer task</vt:lpstr>
      <vt:lpstr>Types of style Transfer</vt:lpstr>
      <vt:lpstr>Style transfer vs neural style transfer</vt:lpstr>
      <vt:lpstr>Where it all started</vt:lpstr>
      <vt:lpstr>VGG-19</vt:lpstr>
      <vt:lpstr>VGG-19 Architecture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Gram Matrices</vt:lpstr>
      <vt:lpstr>What is Gram matrix?</vt:lpstr>
      <vt:lpstr>Style loss representations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Feedforward method</vt:lpstr>
      <vt:lpstr>Feedforward method</vt:lpstr>
      <vt:lpstr>Batch Norm vs Instance Norm</vt:lpstr>
      <vt:lpstr>PowerPoint Presentation</vt:lpstr>
      <vt:lpstr>PowerPoint Presentation</vt:lpstr>
      <vt:lpstr>Control Color and scaleing</vt:lpstr>
      <vt:lpstr>PowerPoint Presentation</vt:lpstr>
      <vt:lpstr>Here's how it works: </vt:lpstr>
      <vt:lpstr>Style Base Gan</vt:lpstr>
      <vt:lpstr>Understanding ProGANs:</vt:lpstr>
      <vt:lpstr>Understanding ProGANs:</vt:lpstr>
      <vt:lpstr>Style Gan Arch.</vt:lpstr>
      <vt:lpstr>Style Gan ..</vt:lpstr>
      <vt:lpstr>Generated By GAN’s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Ch-05 Style Transfer</dc:title>
  <dc:creator>mahmoud ahmed</dc:creator>
  <cp:lastModifiedBy>mahmoud ahmed</cp:lastModifiedBy>
  <cp:revision>4</cp:revision>
  <dcterms:created xsi:type="dcterms:W3CDTF">2024-03-02T18:12:58Z</dcterms:created>
  <dcterms:modified xsi:type="dcterms:W3CDTF">2024-03-03T22:47:52Z</dcterms:modified>
</cp:coreProperties>
</file>